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7"/>
  </p:notesMasterIdLst>
  <p:handoutMasterIdLst>
    <p:handoutMasterId r:id="rId18"/>
  </p:handoutMasterIdLst>
  <p:sldIdLst>
    <p:sldId id="256" r:id="rId3"/>
    <p:sldId id="272" r:id="rId4"/>
    <p:sldId id="304" r:id="rId5"/>
    <p:sldId id="306" r:id="rId6"/>
    <p:sldId id="313" r:id="rId7"/>
    <p:sldId id="314" r:id="rId8"/>
    <p:sldId id="315" r:id="rId9"/>
    <p:sldId id="309" r:id="rId10"/>
    <p:sldId id="316" r:id="rId11"/>
    <p:sldId id="321" r:id="rId12"/>
    <p:sldId id="318" r:id="rId13"/>
    <p:sldId id="319" r:id="rId14"/>
    <p:sldId id="320" r:id="rId15"/>
    <p:sldId id="265" r:id="rId16"/>
  </p:sldIdLst>
  <p:sldSz cx="9144000" cy="6858000" type="screen4x3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155" autoAdjust="0"/>
  </p:normalViewPr>
  <p:slideViewPr>
    <p:cSldViewPr snapToGrid="0">
      <p:cViewPr varScale="1">
        <p:scale>
          <a:sx n="81" d="100"/>
          <a:sy n="81" d="100"/>
        </p:scale>
        <p:origin x="108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Муниципальные образования Костромской области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898-4F1A-9E09-86A77C606FF2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898-4F1A-9E09-86A77C606FF2}"/>
              </c:ext>
            </c:extLst>
          </c:dPt>
          <c:dLbls>
            <c:dLbl>
              <c:idx val="0"/>
              <c:layout>
                <c:manualLayout>
                  <c:x val="-0.10241525878070093"/>
                  <c:y val="-0.4178596643396012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6729AC8-E24A-4020-B6E7-EEEAC0451239}" type="VALUE">
                      <a: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/>
                      </a:pPr>
                      <a:t>[ЗНАЧЕНИЕ]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898-4F1A-9E09-86A77C606FF2}"/>
                </c:ext>
                <c:ext xmlns:c15="http://schemas.microsoft.com/office/drawing/2012/chart" uri="{CE6537A1-D6FC-4f65-9D91-7224C49458BB}">
                  <c15:layout>
                    <c:manualLayout>
                      <c:w val="9.2546228871300359E-2"/>
                      <c:h val="9.2534033474498206E-2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8.5730706683137786E-2"/>
                  <c:y val="-9.3517496179984505E-3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898-4F1A-9E09-86A77C606FF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признаны готовыми к отопительному периоду</c:v>
                </c:pt>
                <c:pt idx="1">
                  <c:v>признаны не готовыми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43</c:v>
                </c:pt>
                <c:pt idx="1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898-4F1A-9E09-86A77C606F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128" tIns="45564" rIns="91128" bIns="4556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738" y="0"/>
            <a:ext cx="2950475" cy="498773"/>
          </a:xfrm>
          <a:prstGeom prst="rect">
            <a:avLst/>
          </a:prstGeom>
        </p:spPr>
        <p:txBody>
          <a:bodyPr vert="horz" lIns="91128" tIns="45564" rIns="91128" bIns="45564" rtlCol="0"/>
          <a:lstStyle>
            <a:lvl1pPr algn="r">
              <a:defRPr sz="1200"/>
            </a:lvl1pPr>
          </a:lstStyle>
          <a:p>
            <a:fld id="{11596EFC-DBCA-4815-8C9E-D29E260C4583}" type="datetimeFigureOut">
              <a:rPr lang="ru-RU" smtClean="0"/>
              <a:t>25.05.2025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128" tIns="45564" rIns="91128" bIns="4556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738" y="9442154"/>
            <a:ext cx="2950475" cy="498772"/>
          </a:xfrm>
          <a:prstGeom prst="rect">
            <a:avLst/>
          </a:prstGeom>
        </p:spPr>
        <p:txBody>
          <a:bodyPr vert="horz" lIns="91128" tIns="45564" rIns="91128" bIns="45564" rtlCol="0" anchor="b"/>
          <a:lstStyle>
            <a:lvl1pPr algn="r">
              <a:defRPr sz="1200"/>
            </a:lvl1pPr>
          </a:lstStyle>
          <a:p>
            <a:fld id="{62BE10C2-2029-4C01-A6BC-865CFB5F1D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8783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847725" y="884238"/>
            <a:ext cx="5810250" cy="4357687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750575" y="5521128"/>
            <a:ext cx="6004243" cy="5230336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ru-RU" sz="2000" b="0" strike="noStrike" spc="-1">
                <a:solidFill>
                  <a:srgbClr val="000000"/>
                </a:solidFill>
                <a:latin typeface="Open Sans"/>
              </a:rPr>
              <a:t>Для правки формата примечаний щёлкните мышью</a:t>
            </a:r>
          </a:p>
        </p:txBody>
      </p:sp>
      <p:sp>
        <p:nvSpPr>
          <p:cNvPr id="8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57138" cy="580801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spc="-1">
                <a:solidFill>
                  <a:srgbClr val="000000"/>
                </a:solidFill>
                <a:latin typeface="Tempora LGC Uni"/>
              </a:rPr>
              <a:t>&lt;верхний колонтитул&gt;</a:t>
            </a:r>
          </a:p>
        </p:txBody>
      </p:sp>
      <p:sp>
        <p:nvSpPr>
          <p:cNvPr id="85" name="PlaceHolder 4"/>
          <p:cNvSpPr>
            <a:spLocks noGrp="1"/>
          </p:cNvSpPr>
          <p:nvPr>
            <p:ph type="dt" idx="7"/>
          </p:nvPr>
        </p:nvSpPr>
        <p:spPr>
          <a:xfrm>
            <a:off x="4248255" y="0"/>
            <a:ext cx="3257138" cy="580801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ru-RU" sz="1400" b="0" strike="noStrike" spc="-1">
                <a:solidFill>
                  <a:srgbClr val="000000"/>
                </a:solidFill>
                <a:latin typeface="Tempora LGC Uni"/>
              </a:defRPr>
            </a:lvl1pPr>
          </a:lstStyle>
          <a:p>
            <a:r>
              <a:rPr lang="ru-RU"/>
              <a:t>&lt;дата/время&gt;</a:t>
            </a:r>
          </a:p>
        </p:txBody>
      </p:sp>
      <p:sp>
        <p:nvSpPr>
          <p:cNvPr id="86" name="PlaceHolder 5"/>
          <p:cNvSpPr>
            <a:spLocks noGrp="1"/>
          </p:cNvSpPr>
          <p:nvPr>
            <p:ph type="ftr" idx="8"/>
          </p:nvPr>
        </p:nvSpPr>
        <p:spPr>
          <a:xfrm>
            <a:off x="0" y="11042645"/>
            <a:ext cx="3257138" cy="580801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empora LGC Uni"/>
              </a:defRPr>
            </a:lvl1pPr>
          </a:lstStyle>
          <a:p>
            <a:r>
              <a:rPr lang="ru-RU"/>
              <a:t>&lt;нижний колонтитул&gt;</a:t>
            </a:r>
          </a:p>
        </p:txBody>
      </p:sp>
      <p:sp>
        <p:nvSpPr>
          <p:cNvPr id="87" name="PlaceHolder 6"/>
          <p:cNvSpPr>
            <a:spLocks noGrp="1"/>
          </p:cNvSpPr>
          <p:nvPr>
            <p:ph type="sldNum" idx="9"/>
          </p:nvPr>
        </p:nvSpPr>
        <p:spPr>
          <a:xfrm>
            <a:off x="4248255" y="11042645"/>
            <a:ext cx="3257138" cy="580801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ru-RU" sz="1400" b="0" strike="noStrike" spc="-1">
                <a:solidFill>
                  <a:srgbClr val="000000"/>
                </a:solidFill>
                <a:latin typeface="Tempora LGC Uni"/>
              </a:defRPr>
            </a:lvl1pPr>
          </a:lstStyle>
          <a:p>
            <a:fld id="{BF8716BD-B391-4BA5-9871-855E1B977C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3161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324" indent="0" algn="l" defTabSz="914400" rtl="0" eaLnBrk="1" latinLnBrk="0" hangingPunct="1">
      <a:buNone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BF8716BD-B391-4BA5-9871-855E1B977C5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9817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70462" cy="3727450"/>
          </a:xfrm>
          <a:prstGeom prst="rect">
            <a:avLst/>
          </a:prstGeom>
          <a:ln w="0">
            <a:noFill/>
          </a:ln>
        </p:spPr>
      </p:sp>
      <p:sp>
        <p:nvSpPr>
          <p:cNvPr id="209" name="PlaceHolder 2"/>
          <p:cNvSpPr>
            <a:spLocks noGrp="1"/>
          </p:cNvSpPr>
          <p:nvPr>
            <p:ph type="body"/>
          </p:nvPr>
        </p:nvSpPr>
        <p:spPr>
          <a:xfrm>
            <a:off x="680880" y="4721940"/>
            <a:ext cx="5446673" cy="4473025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endParaRPr lang="ru-RU" sz="1800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210" name="PlaceHolder 3"/>
          <p:cNvSpPr>
            <a:spLocks noGrp="1"/>
          </p:cNvSpPr>
          <p:nvPr>
            <p:ph type="sldNum" idx="13"/>
          </p:nvPr>
        </p:nvSpPr>
        <p:spPr>
          <a:xfrm>
            <a:off x="3856884" y="9442314"/>
            <a:ext cx="2950117" cy="496655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fld id="{C9DA09F3-729A-4F37-BB5F-83F1569B5641}" type="slidenum">
              <a:rPr lang="ru-RU"/>
              <a:pPr/>
              <a:t>11</a:t>
            </a:fld>
            <a:endParaRPr lang="ru-RU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37767561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70462" cy="3727450"/>
          </a:xfrm>
          <a:prstGeom prst="rect">
            <a:avLst/>
          </a:prstGeom>
          <a:ln w="0">
            <a:noFill/>
          </a:ln>
        </p:spPr>
      </p:sp>
      <p:sp>
        <p:nvSpPr>
          <p:cNvPr id="209" name="PlaceHolder 2"/>
          <p:cNvSpPr>
            <a:spLocks noGrp="1"/>
          </p:cNvSpPr>
          <p:nvPr>
            <p:ph type="body"/>
          </p:nvPr>
        </p:nvSpPr>
        <p:spPr>
          <a:xfrm>
            <a:off x="680880" y="4721940"/>
            <a:ext cx="5446673" cy="4473025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endParaRPr lang="ru-RU" sz="1800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210" name="PlaceHolder 3"/>
          <p:cNvSpPr>
            <a:spLocks noGrp="1"/>
          </p:cNvSpPr>
          <p:nvPr>
            <p:ph type="sldNum" idx="13"/>
          </p:nvPr>
        </p:nvSpPr>
        <p:spPr>
          <a:xfrm>
            <a:off x="3856884" y="9442314"/>
            <a:ext cx="2950117" cy="496655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fld id="{C9DA09F3-729A-4F37-BB5F-83F1569B5641}" type="slidenum">
              <a:rPr lang="ru-RU"/>
              <a:pPr/>
              <a:t>12</a:t>
            </a:fld>
            <a:endParaRPr lang="ru-RU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9556744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70462" cy="3727450"/>
          </a:xfrm>
          <a:prstGeom prst="rect">
            <a:avLst/>
          </a:prstGeom>
          <a:ln w="0">
            <a:noFill/>
          </a:ln>
        </p:spPr>
      </p:sp>
      <p:sp>
        <p:nvSpPr>
          <p:cNvPr id="209" name="PlaceHolder 2"/>
          <p:cNvSpPr>
            <a:spLocks noGrp="1"/>
          </p:cNvSpPr>
          <p:nvPr>
            <p:ph type="body"/>
          </p:nvPr>
        </p:nvSpPr>
        <p:spPr>
          <a:xfrm>
            <a:off x="680880" y="4721940"/>
            <a:ext cx="5446673" cy="4473025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endParaRPr lang="ru-RU" sz="1800" spc="-1" dirty="0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210" name="PlaceHolder 3"/>
          <p:cNvSpPr>
            <a:spLocks noGrp="1"/>
          </p:cNvSpPr>
          <p:nvPr>
            <p:ph type="sldNum" idx="13"/>
          </p:nvPr>
        </p:nvSpPr>
        <p:spPr>
          <a:xfrm>
            <a:off x="3856884" y="9442314"/>
            <a:ext cx="2950117" cy="496655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fld id="{C9DA09F3-729A-4F37-BB5F-83F1569B5641}" type="slidenum">
              <a:rPr lang="ru-RU"/>
              <a:pPr/>
              <a:t>13</a:t>
            </a:fld>
            <a:endParaRPr lang="ru-RU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28411991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70462" cy="3727450"/>
          </a:xfrm>
          <a:prstGeom prst="rect">
            <a:avLst/>
          </a:prstGeom>
          <a:ln w="0">
            <a:noFill/>
          </a:ln>
        </p:spPr>
      </p:sp>
      <p:sp>
        <p:nvSpPr>
          <p:cNvPr id="218" name="PlaceHolder 2"/>
          <p:cNvSpPr>
            <a:spLocks noGrp="1"/>
          </p:cNvSpPr>
          <p:nvPr>
            <p:ph type="body"/>
          </p:nvPr>
        </p:nvSpPr>
        <p:spPr>
          <a:xfrm>
            <a:off x="680880" y="4721940"/>
            <a:ext cx="5446673" cy="4473025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endParaRPr lang="ru-RU" sz="1800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219" name="PlaceHolder 3"/>
          <p:cNvSpPr>
            <a:spLocks noGrp="1"/>
          </p:cNvSpPr>
          <p:nvPr>
            <p:ph type="sldNum" idx="16"/>
          </p:nvPr>
        </p:nvSpPr>
        <p:spPr>
          <a:xfrm>
            <a:off x="3856884" y="9442314"/>
            <a:ext cx="2950117" cy="496655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fld id="{7F0F355F-9331-4FBA-BB9C-3383010097C8}" type="slidenum">
              <a:rPr lang="ru-RU"/>
              <a:pPr/>
              <a:t>14</a:t>
            </a:fld>
            <a:endParaRPr lang="ru-RU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2573496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BF8716BD-B391-4BA5-9871-855E1B977C56}" type="slidenum">
              <a:rPr lang="ru-RU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21824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BF8716BD-B391-4BA5-9871-855E1B977C56}" type="slidenum">
              <a:rPr lang="ru-RU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5048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0A12A111-AAC1-6E70-0D45-8445C74458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="" xmlns:a16="http://schemas.microsoft.com/office/drawing/2014/main" id="{830098BE-2DFE-9776-C490-8D63C4642A6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="" xmlns:a16="http://schemas.microsoft.com/office/drawing/2014/main" id="{6E90E16F-2C7C-8A3E-452B-4922BCD980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F9FCC6B1-F5DF-2B01-AA96-331D6147AC07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BF8716BD-B391-4BA5-9871-855E1B977C56}" type="slidenum">
              <a:rPr lang="ru-RU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4333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C4A29244-2482-9BBE-D322-49E2A4253D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="" xmlns:a16="http://schemas.microsoft.com/office/drawing/2014/main" id="{E85AFE67-1D04-84A5-3C00-83A56895072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="" xmlns:a16="http://schemas.microsoft.com/office/drawing/2014/main" id="{87976302-BC53-78B0-9BEF-17BA76E14C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168E9497-B2F8-8CC6-35D0-B6F005360783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BF8716BD-B391-4BA5-9871-855E1B977C56}" type="slidenum">
              <a:rPr lang="ru-RU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13221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84AA4089-5671-E630-238F-722AC6EED4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="" xmlns:a16="http://schemas.microsoft.com/office/drawing/2014/main" id="{5F170983-7E06-A08B-561A-BF9F2843387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="" xmlns:a16="http://schemas.microsoft.com/office/drawing/2014/main" id="{413A4412-B00B-9B74-09A6-A879C9AFDB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416A788F-24A8-48F0-CFB5-D0E6C5111B7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BF8716BD-B391-4BA5-9871-855E1B977C56}" type="slidenum">
              <a:rPr lang="ru-RU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6223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BF8716BD-B391-4BA5-9871-855E1B977C56}" type="slidenum">
              <a:rPr lang="ru-RU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5305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70462" cy="3727450"/>
          </a:xfrm>
          <a:prstGeom prst="rect">
            <a:avLst/>
          </a:prstGeom>
          <a:ln w="0">
            <a:noFill/>
          </a:ln>
        </p:spPr>
      </p:sp>
      <p:sp>
        <p:nvSpPr>
          <p:cNvPr id="203" name="PlaceHolder 2"/>
          <p:cNvSpPr>
            <a:spLocks noGrp="1"/>
          </p:cNvSpPr>
          <p:nvPr>
            <p:ph type="body"/>
          </p:nvPr>
        </p:nvSpPr>
        <p:spPr>
          <a:xfrm>
            <a:off x="680880" y="4721940"/>
            <a:ext cx="5446673" cy="4473025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endParaRPr lang="ru-RU" sz="1800" spc="-1" dirty="0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204" name="PlaceHolder 3"/>
          <p:cNvSpPr>
            <a:spLocks noGrp="1"/>
          </p:cNvSpPr>
          <p:nvPr>
            <p:ph type="sldNum" idx="11"/>
          </p:nvPr>
        </p:nvSpPr>
        <p:spPr>
          <a:xfrm>
            <a:off x="3856884" y="9442314"/>
            <a:ext cx="2950117" cy="496655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fld id="{4DFC0A13-7E44-4D61-AB24-2DB0C4912F30}" type="slidenum">
              <a:rPr/>
              <a:pPr/>
              <a:t>9</a:t>
            </a:fld>
            <a:endParaRPr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17965222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70462" cy="3727450"/>
          </a:xfrm>
          <a:prstGeom prst="rect">
            <a:avLst/>
          </a:prstGeom>
          <a:ln w="0">
            <a:noFill/>
          </a:ln>
        </p:spPr>
      </p:sp>
      <p:sp>
        <p:nvSpPr>
          <p:cNvPr id="203" name="PlaceHolder 2"/>
          <p:cNvSpPr>
            <a:spLocks noGrp="1"/>
          </p:cNvSpPr>
          <p:nvPr>
            <p:ph type="body"/>
          </p:nvPr>
        </p:nvSpPr>
        <p:spPr>
          <a:xfrm>
            <a:off x="680880" y="4721940"/>
            <a:ext cx="5446673" cy="4473025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endParaRPr lang="ru-RU" sz="1800" spc="-1" dirty="0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204" name="PlaceHolder 3"/>
          <p:cNvSpPr>
            <a:spLocks noGrp="1"/>
          </p:cNvSpPr>
          <p:nvPr>
            <p:ph type="sldNum" idx="11"/>
          </p:nvPr>
        </p:nvSpPr>
        <p:spPr>
          <a:xfrm>
            <a:off x="3856884" y="9442314"/>
            <a:ext cx="2950117" cy="496655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fld id="{4DFC0A13-7E44-4D61-AB24-2DB0C4912F30}" type="slidenum">
              <a:rPr lang="ru-RU"/>
              <a:pPr/>
              <a:t>10</a:t>
            </a:fld>
            <a:endParaRPr lang="ru-RU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1394276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BC116D5D-F781-4C0C-A946-AE583925F619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56BD3C9-B602-4206-9B1C-81EF7F5E5CA0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9F47AE8-6F99-4A6E-A946-4BDD68C51F63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A2CF294-0667-45FC-A536-D35848B52094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AA745293-8729-43A0-8B34-7DCA5A8B22D6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2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43D2C6B5-77FA-4163-81FD-78390CFDD7CC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FDEAC340-F072-4901-B173-0116BD199330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6D2605D8-5834-46B4-B386-DE609709C4D4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ECFAD49D-6376-4F2C-A68D-6FAD7C7875B0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58557DB2-92BF-4AD7-B516-11B0983C8906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170337AC-F6C6-49A3-8B6A-F6BB00A5653F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2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78D07FF-EFA4-4562-86CE-F8B68E87E89D}" type="slidenum"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1F2F5EAA-4CEC-413F-82DF-1E96A680FA12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9D42BB24-A097-4ADF-983D-BA003C9ECB88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9034A12D-D1F0-4E3A-B88B-1806EB132D70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C4EE0AF3-EDC0-43DC-AC86-B78D371D8705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B5CF7F8F-81A2-4704-96FC-C4AF61275522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0CD162D-EBF6-46F7-9DC6-A200CC5B0AE8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19603CE-71F1-4166-96FD-11E2EE4D7285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504F73D-2BF3-44D5-B4DD-45997B37A71A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265F083-0CFF-4ABF-B819-FF87FECE5C1D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A515304-9B3C-44B8-AAA9-8A10A6D37962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B8E25ED-10AA-4903-BF1B-5364DB26A516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7863588-B7FA-497E-A497-03BC5722B721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 idx="1"/>
          </p:nvPr>
        </p:nvSpPr>
        <p:spPr>
          <a:xfrm>
            <a:off x="457200" y="6245280"/>
            <a:ext cx="213336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empora LGC Uni"/>
              </a:rPr>
              <a:t>&lt;дата/время&gt;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ftr" idx="2"/>
          </p:nvPr>
        </p:nvSpPr>
        <p:spPr>
          <a:xfrm>
            <a:off x="3124080" y="6245280"/>
            <a:ext cx="289512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ctr">
              <a:buNone/>
              <a:defRPr lang="ru-RU" sz="1400" b="0" strike="noStrike" spc="-1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ctr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empora LGC Uni"/>
              </a:rPr>
              <a:t>&lt;нижний колонтитул&gt;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sldNum" idx="3"/>
          </p:nvPr>
        </p:nvSpPr>
        <p:spPr>
          <a:xfrm>
            <a:off x="6553080" y="6245280"/>
            <a:ext cx="213336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4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143FDB04-CCF6-4DC3-8F72-6D6E8E217536}" type="slidenum">
              <a:rPr lang="ru-RU" sz="1400" b="0" strike="noStrike" spc="-1">
                <a:solidFill>
                  <a:srgbClr val="000000"/>
                </a:solidFill>
                <a:latin typeface="Arial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dt" idx="4"/>
          </p:nvPr>
        </p:nvSpPr>
        <p:spPr>
          <a:xfrm>
            <a:off x="457200" y="6245280"/>
            <a:ext cx="213336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empora LGC Uni"/>
              </a:rPr>
              <a:t>&lt;дата/время&gt;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ftr" idx="5"/>
          </p:nvPr>
        </p:nvSpPr>
        <p:spPr>
          <a:xfrm>
            <a:off x="3124080" y="6245280"/>
            <a:ext cx="289512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ctr">
              <a:buNone/>
              <a:defRPr lang="ru-RU" sz="1400" b="0" strike="noStrike" spc="-1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ctr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empora LGC Uni"/>
              </a:rPr>
              <a:t>&lt;нижний колонтитул&gt;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sldNum" idx="6"/>
          </p:nvPr>
        </p:nvSpPr>
        <p:spPr>
          <a:xfrm>
            <a:off x="6553080" y="6245280"/>
            <a:ext cx="213336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4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92F94791-F614-4F06-8FBE-83E08423C840}" type="slidenum">
              <a:rPr lang="ru-RU" sz="1400" b="0" strike="noStrike" spc="-1">
                <a:solidFill>
                  <a:srgbClr val="000000"/>
                </a:solidFill>
                <a:latin typeface="Arial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ctangle 2"/>
          <p:cNvSpPr/>
          <p:nvPr/>
        </p:nvSpPr>
        <p:spPr>
          <a:xfrm>
            <a:off x="0" y="1987560"/>
            <a:ext cx="9143640" cy="262872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cap="all" dirty="0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Проблемные вопросы при подготовке Муниципальных образований Ивановской области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cap="all" dirty="0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отопительному периоду 2024-2025 гг.</a:t>
            </a: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89" name="Rectangle 3"/>
          <p:cNvSpPr/>
          <p:nvPr/>
        </p:nvSpPr>
        <p:spPr>
          <a:xfrm>
            <a:off x="0" y="5029200"/>
            <a:ext cx="9143640" cy="68544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algn="ctr">
              <a:lnSpc>
                <a:spcPct val="90000"/>
              </a:lnSpc>
            </a:pPr>
            <a:endParaRPr lang="ru-RU" sz="2000" b="1" strike="noStrike" spc="-1" dirty="0">
              <a:solidFill>
                <a:srgbClr val="4040B2"/>
              </a:solidFill>
              <a:latin typeface="Calibri"/>
            </a:endParaRPr>
          </a:p>
        </p:txBody>
      </p:sp>
      <p:sp>
        <p:nvSpPr>
          <p:cNvPr id="90" name="Text Box 4"/>
          <p:cNvSpPr/>
          <p:nvPr/>
        </p:nvSpPr>
        <p:spPr>
          <a:xfrm>
            <a:off x="304920" y="6137640"/>
            <a:ext cx="8534160" cy="398655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trike="noStrike" spc="-1" dirty="0">
                <a:solidFill>
                  <a:srgbClr val="4040B2"/>
                </a:solidFill>
                <a:latin typeface="Calibri"/>
              </a:rPr>
              <a:t>27 мая 2025 г.</a:t>
            </a:r>
            <a:endParaRPr lang="ru-RU" sz="2000" b="0" strike="noStrike" spc="-1" dirty="0">
              <a:solidFill>
                <a:srgbClr val="000000"/>
              </a:solidFill>
              <a:latin typeface="Open Sans"/>
            </a:endParaRPr>
          </a:p>
        </p:txBody>
      </p:sp>
      <p:grpSp>
        <p:nvGrpSpPr>
          <p:cNvPr id="91" name="Group 36"/>
          <p:cNvGrpSpPr/>
          <p:nvPr/>
        </p:nvGrpSpPr>
        <p:grpSpPr>
          <a:xfrm>
            <a:off x="0" y="127080"/>
            <a:ext cx="9143640" cy="1611000"/>
            <a:chOff x="0" y="127080"/>
            <a:chExt cx="9143640" cy="1611000"/>
          </a:xfrm>
        </p:grpSpPr>
        <p:sp>
          <p:nvSpPr>
            <p:cNvPr id="92" name="Rectangle 37"/>
            <p:cNvSpPr/>
            <p:nvPr/>
          </p:nvSpPr>
          <p:spPr>
            <a:xfrm>
              <a:off x="0" y="1074600"/>
              <a:ext cx="9143640" cy="9324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 dirty="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93" name="Rectangle 38"/>
            <p:cNvSpPr/>
            <p:nvPr/>
          </p:nvSpPr>
          <p:spPr>
            <a:xfrm>
              <a:off x="0" y="1252440"/>
              <a:ext cx="9143640" cy="26316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 dirty="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94" name="Rectangle 39"/>
            <p:cNvSpPr/>
            <p:nvPr/>
          </p:nvSpPr>
          <p:spPr>
            <a:xfrm>
              <a:off x="0" y="1162080"/>
              <a:ext cx="9143640" cy="128160"/>
            </a:xfrm>
            <a:prstGeom prst="rect">
              <a:avLst/>
            </a:prstGeom>
            <a:solidFill>
              <a:srgbClr val="993300"/>
            </a:soli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 dirty="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95" name="Text Box 40"/>
            <p:cNvSpPr/>
            <p:nvPr/>
          </p:nvSpPr>
          <p:spPr>
            <a:xfrm>
              <a:off x="519120" y="127080"/>
              <a:ext cx="8319600" cy="85716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ru-RU" sz="1800" b="0" strike="noStrike" spc="-1" dirty="0">
                <a:solidFill>
                  <a:srgbClr val="000000"/>
                </a:solidFill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800" b="1" strike="noStrike" spc="-1" dirty="0">
                  <a:solidFill>
                    <a:srgbClr val="4040B2"/>
                  </a:solidFill>
                  <a:latin typeface="Calibri"/>
                </a:rPr>
                <a:t>Центральное управление Федеральной службы по экологическому, </a:t>
              </a:r>
              <a:endParaRPr lang="ru-RU" sz="1800" b="0" strike="noStrike" spc="-1" dirty="0">
                <a:solidFill>
                  <a:srgbClr val="000000"/>
                </a:solidFill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800" b="1" strike="noStrike" spc="-1" dirty="0">
                  <a:solidFill>
                    <a:srgbClr val="4040B2"/>
                  </a:solidFill>
                  <a:latin typeface="Calibri"/>
                </a:rPr>
                <a:t>технологическому и атомному надзору</a:t>
              </a:r>
              <a:endParaRPr lang="ru-RU" sz="1800" b="0" strike="noStrike" spc="-1" dirty="0">
                <a:solidFill>
                  <a:srgbClr val="000000"/>
                </a:solidFill>
                <a:latin typeface="Open Sans"/>
              </a:endParaRPr>
            </a:p>
          </p:txBody>
        </p:sp>
        <p:pic>
          <p:nvPicPr>
            <p:cNvPr id="96" name="Picture 41" descr="fsetan_emblema2007"/>
            <p:cNvPicPr/>
            <p:nvPr/>
          </p:nvPicPr>
          <p:blipFill>
            <a:blip r:embed="rId3"/>
            <a:stretch/>
          </p:blipFill>
          <p:spPr>
            <a:xfrm>
              <a:off x="324000" y="549360"/>
              <a:ext cx="1056960" cy="118872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97" name="Line 2"/>
          <p:cNvSpPr/>
          <p:nvPr/>
        </p:nvSpPr>
        <p:spPr>
          <a:xfrm>
            <a:off x="428400" y="5121000"/>
            <a:ext cx="850104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Line 2"/>
          <p:cNvSpPr/>
          <p:nvPr/>
        </p:nvSpPr>
        <p:spPr>
          <a:xfrm>
            <a:off x="0" y="-98712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Rectangle 2"/>
          <p:cNvSpPr/>
          <p:nvPr/>
        </p:nvSpPr>
        <p:spPr>
          <a:xfrm>
            <a:off x="0" y="1600200"/>
            <a:ext cx="9143640" cy="301608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30" name="Line 2"/>
          <p:cNvSpPr/>
          <p:nvPr/>
        </p:nvSpPr>
        <p:spPr>
          <a:xfrm>
            <a:off x="0" y="-98712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grpSp>
        <p:nvGrpSpPr>
          <p:cNvPr id="131" name="Group 36"/>
          <p:cNvGrpSpPr/>
          <p:nvPr/>
        </p:nvGrpSpPr>
        <p:grpSpPr>
          <a:xfrm>
            <a:off x="0" y="127080"/>
            <a:ext cx="9143640" cy="1611000"/>
            <a:chOff x="0" y="127080"/>
            <a:chExt cx="9143640" cy="1611000"/>
          </a:xfrm>
        </p:grpSpPr>
        <p:sp>
          <p:nvSpPr>
            <p:cNvPr id="132" name="Rectangle 37"/>
            <p:cNvSpPr/>
            <p:nvPr/>
          </p:nvSpPr>
          <p:spPr>
            <a:xfrm>
              <a:off x="0" y="1074600"/>
              <a:ext cx="9143640" cy="9324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133" name="Rectangle 38"/>
            <p:cNvSpPr/>
            <p:nvPr/>
          </p:nvSpPr>
          <p:spPr>
            <a:xfrm>
              <a:off x="0" y="1252440"/>
              <a:ext cx="9143640" cy="26316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134" name="Rectangle 39"/>
            <p:cNvSpPr/>
            <p:nvPr/>
          </p:nvSpPr>
          <p:spPr>
            <a:xfrm>
              <a:off x="0" y="1162080"/>
              <a:ext cx="9143640" cy="128160"/>
            </a:xfrm>
            <a:prstGeom prst="rect">
              <a:avLst/>
            </a:prstGeom>
            <a:solidFill>
              <a:srgbClr val="993300"/>
            </a:soli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135" name="Text Box 40"/>
            <p:cNvSpPr/>
            <p:nvPr/>
          </p:nvSpPr>
          <p:spPr>
            <a:xfrm>
              <a:off x="519120" y="127080"/>
              <a:ext cx="8319600" cy="85716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800" b="1" strike="noStrike" spc="-1">
                  <a:solidFill>
                    <a:srgbClr val="4040B2"/>
                  </a:solidFill>
                  <a:latin typeface="Calibri"/>
                </a:rPr>
                <a:t>Центральное управление Федеральной службы по экологическому, </a:t>
              </a:r>
              <a:endParaRPr lang="ru-RU" sz="1800" b="0" strike="noStrike" spc="-1">
                <a:solidFill>
                  <a:srgbClr val="000000"/>
                </a:solidFill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800" b="1" strike="noStrike" spc="-1">
                  <a:solidFill>
                    <a:srgbClr val="4040B2"/>
                  </a:solidFill>
                  <a:latin typeface="Calibri"/>
                </a:rPr>
                <a:t>технологическому и атомному надзору</a:t>
              </a:r>
              <a:endParaRPr lang="ru-RU" sz="1800" b="0" strike="noStrike" spc="-1">
                <a:solidFill>
                  <a:srgbClr val="000000"/>
                </a:solidFill>
                <a:latin typeface="Open Sans"/>
              </a:endParaRPr>
            </a:p>
          </p:txBody>
        </p:sp>
        <p:pic>
          <p:nvPicPr>
            <p:cNvPr id="136" name="Picture 41" descr="fsetan_emblema2007"/>
            <p:cNvPicPr/>
            <p:nvPr/>
          </p:nvPicPr>
          <p:blipFill>
            <a:blip r:embed="rId3"/>
            <a:stretch/>
          </p:blipFill>
          <p:spPr>
            <a:xfrm>
              <a:off x="324000" y="549360"/>
              <a:ext cx="1056960" cy="118872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2" name="TextBox 1"/>
          <p:cNvSpPr txBox="1"/>
          <p:nvPr/>
        </p:nvSpPr>
        <p:spPr>
          <a:xfrm>
            <a:off x="157316" y="1693080"/>
            <a:ext cx="88384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внеплановых выездных проверок Центральным Управлением Ростехнадзора по поручению Правительства Российской Федерации 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1 августа 2024 г. № АН-П51-24993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324000" y="2058818"/>
          <a:ext cx="8671774" cy="475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292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0265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0387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923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95502"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выявленных нарушений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Примечание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</a:t>
                      </a:r>
                      <a:r>
                        <a:rPr lang="ru-RU" sz="10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устранено нарушений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6622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Филиал публичного акционерного общества «</a:t>
                      </a:r>
                      <a:r>
                        <a:rPr lang="ru-RU" sz="1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Россети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Центр и Приволжье» - «Ивэнерго» (э)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961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 «Объединенные электрические сети» (э)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2961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Филиал «Владимирский»  ПАО «Т Плюс» (э)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2961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МУП «ЖКХ Шуйского муниципального района» (э)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33165060"/>
                  </a:ext>
                </a:extLst>
              </a:tr>
              <a:tr h="22961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МУП «ЖКХ Шуйского муниципального района» (т)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2961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«КЭС-Тейково» (э)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296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«КЭС-Тейково» (т) 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296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«КЭС-Тейково» (</a:t>
                      </a:r>
                      <a:r>
                        <a:rPr lang="ru-RU" sz="1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пром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highlight>
                          <a:srgbClr val="FFFF00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079583590"/>
                  </a:ext>
                </a:extLst>
              </a:tr>
              <a:tr h="2296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ООО  «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ТеплоЭнерго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+» (э)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892853497"/>
                  </a:ext>
                </a:extLst>
              </a:tr>
              <a:tr h="2296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ООО  «</a:t>
                      </a:r>
                      <a:r>
                        <a:rPr kumimoji="0" lang="ru-RU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ТеплоЭнерго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+» (т)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124447926"/>
                  </a:ext>
                </a:extLst>
              </a:tr>
              <a:tr h="2296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«КЭС-Савино»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(э)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167440053"/>
                  </a:ext>
                </a:extLst>
              </a:tr>
              <a:tr h="2296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«КЭС-Савино»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(т)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174331689"/>
                  </a:ext>
                </a:extLst>
              </a:tr>
              <a:tr h="3731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«КЭС-Савино»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пром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Составлен протокол ВЗД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337020597"/>
                  </a:ext>
                </a:extLst>
              </a:tr>
              <a:tr h="40790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МУП «МУК»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(э)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повторной проверке КВП составлен Акт о невозможности проведения проверки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8421799"/>
                  </a:ext>
                </a:extLst>
              </a:tr>
              <a:tr h="2296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МУП «МУК»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(т)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558896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6592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Rectangle 2"/>
          <p:cNvSpPr/>
          <p:nvPr/>
        </p:nvSpPr>
        <p:spPr>
          <a:xfrm>
            <a:off x="0" y="1987560"/>
            <a:ext cx="9143640" cy="262872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60" name="Line 2"/>
          <p:cNvSpPr/>
          <p:nvPr/>
        </p:nvSpPr>
        <p:spPr>
          <a:xfrm>
            <a:off x="0" y="-98712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grpSp>
        <p:nvGrpSpPr>
          <p:cNvPr id="161" name="Group 36"/>
          <p:cNvGrpSpPr/>
          <p:nvPr/>
        </p:nvGrpSpPr>
        <p:grpSpPr>
          <a:xfrm>
            <a:off x="0" y="127080"/>
            <a:ext cx="9143640" cy="1611000"/>
            <a:chOff x="0" y="127080"/>
            <a:chExt cx="9143640" cy="1611000"/>
          </a:xfrm>
        </p:grpSpPr>
        <p:sp>
          <p:nvSpPr>
            <p:cNvPr id="162" name="Rectangle 37"/>
            <p:cNvSpPr/>
            <p:nvPr/>
          </p:nvSpPr>
          <p:spPr>
            <a:xfrm>
              <a:off x="0" y="1074600"/>
              <a:ext cx="9143640" cy="9324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163" name="Rectangle 38"/>
            <p:cNvSpPr/>
            <p:nvPr/>
          </p:nvSpPr>
          <p:spPr>
            <a:xfrm>
              <a:off x="0" y="1252440"/>
              <a:ext cx="9143640" cy="26316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164" name="Rectangle 39"/>
            <p:cNvSpPr/>
            <p:nvPr/>
          </p:nvSpPr>
          <p:spPr>
            <a:xfrm>
              <a:off x="0" y="1162080"/>
              <a:ext cx="9143640" cy="128160"/>
            </a:xfrm>
            <a:prstGeom prst="rect">
              <a:avLst/>
            </a:prstGeom>
            <a:solidFill>
              <a:srgbClr val="993300"/>
            </a:soli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165" name="Text Box 40"/>
            <p:cNvSpPr/>
            <p:nvPr/>
          </p:nvSpPr>
          <p:spPr>
            <a:xfrm>
              <a:off x="519120" y="127080"/>
              <a:ext cx="8319600" cy="85716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800" b="1" strike="noStrike" spc="-1">
                  <a:solidFill>
                    <a:srgbClr val="4040B2"/>
                  </a:solidFill>
                  <a:latin typeface="Calibri"/>
                </a:rPr>
                <a:t>Центральное управление Федеральной службы по экологическому, </a:t>
              </a:r>
              <a:endParaRPr lang="ru-RU" sz="1800" b="0" strike="noStrike" spc="-1">
                <a:solidFill>
                  <a:srgbClr val="000000"/>
                </a:solidFill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800" b="1" strike="noStrike" spc="-1">
                  <a:solidFill>
                    <a:srgbClr val="4040B2"/>
                  </a:solidFill>
                  <a:latin typeface="Calibri"/>
                </a:rPr>
                <a:t>технологическому и атомному надзору</a:t>
              </a:r>
              <a:endParaRPr lang="ru-RU" sz="1800" b="0" strike="noStrike" spc="-1">
                <a:solidFill>
                  <a:srgbClr val="000000"/>
                </a:solidFill>
                <a:latin typeface="Open Sans"/>
              </a:endParaRPr>
            </a:p>
          </p:txBody>
        </p:sp>
        <p:pic>
          <p:nvPicPr>
            <p:cNvPr id="166" name="Picture 41" descr="fsetan_emblema2007"/>
            <p:cNvPicPr/>
            <p:nvPr/>
          </p:nvPicPr>
          <p:blipFill>
            <a:blip r:embed="rId3"/>
            <a:stretch/>
          </p:blipFill>
          <p:spPr>
            <a:xfrm>
              <a:off x="324000" y="549360"/>
              <a:ext cx="1056960" cy="118872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2" name="Прямоугольник 1"/>
          <p:cNvSpPr/>
          <p:nvPr/>
        </p:nvSpPr>
        <p:spPr>
          <a:xfrm>
            <a:off x="519120" y="1762270"/>
            <a:ext cx="8142034" cy="83099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территории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Ивановской области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организаций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осуществляют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свою деятельность 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нарушениями в области промышленной безопасности,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эксплуатируют опасные производственные объекты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соответствующей лицензии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24875" y="2674324"/>
            <a:ext cx="8293889" cy="3785652"/>
          </a:xfrm>
          <a:prstGeom prst="rect">
            <a:avLst/>
          </a:prstGeom>
          <a:solidFill>
            <a:srgbClr val="FF7C80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ООО «ТЕПЛОЭНЕРГО+»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(ИНН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3700006356) осуществляет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свою деятельность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на территории г. Кинешма Ивановской области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ООО «Новая сетевая компания»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(ИНН 3700003612)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осуществляет свою деятельность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на территории Приволжского района Ивановской области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ООО «Котельные Приволжского района"»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(ИНН 3711043800)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осуществляет свою деятельность на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территории Савинского района Ивановской области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«Энергосистема» (ИНН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7606114295)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осуществляет свою деятельность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на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территории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Гаврилово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-Посадского района Ивановской области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ООО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КЭС-Верхняя Волга» (ИНН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3303036837)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осуществляет свою деятельность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на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территории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Верхнеландеховского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Ивановской области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741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Rectangle 2"/>
          <p:cNvSpPr/>
          <p:nvPr/>
        </p:nvSpPr>
        <p:spPr>
          <a:xfrm>
            <a:off x="0" y="1987560"/>
            <a:ext cx="9143640" cy="262872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60" name="Line 2"/>
          <p:cNvSpPr/>
          <p:nvPr/>
        </p:nvSpPr>
        <p:spPr>
          <a:xfrm>
            <a:off x="0" y="-98712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grpSp>
        <p:nvGrpSpPr>
          <p:cNvPr id="161" name="Group 36"/>
          <p:cNvGrpSpPr/>
          <p:nvPr/>
        </p:nvGrpSpPr>
        <p:grpSpPr>
          <a:xfrm>
            <a:off x="0" y="127080"/>
            <a:ext cx="9143640" cy="1611000"/>
            <a:chOff x="0" y="127080"/>
            <a:chExt cx="9143640" cy="1611000"/>
          </a:xfrm>
        </p:grpSpPr>
        <p:sp>
          <p:nvSpPr>
            <p:cNvPr id="162" name="Rectangle 37"/>
            <p:cNvSpPr/>
            <p:nvPr/>
          </p:nvSpPr>
          <p:spPr>
            <a:xfrm>
              <a:off x="0" y="1074600"/>
              <a:ext cx="9143640" cy="9324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163" name="Rectangle 38"/>
            <p:cNvSpPr/>
            <p:nvPr/>
          </p:nvSpPr>
          <p:spPr>
            <a:xfrm>
              <a:off x="0" y="1252440"/>
              <a:ext cx="9143640" cy="26316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164" name="Rectangle 39"/>
            <p:cNvSpPr/>
            <p:nvPr/>
          </p:nvSpPr>
          <p:spPr>
            <a:xfrm>
              <a:off x="0" y="1162080"/>
              <a:ext cx="9143640" cy="128160"/>
            </a:xfrm>
            <a:prstGeom prst="rect">
              <a:avLst/>
            </a:prstGeom>
            <a:solidFill>
              <a:srgbClr val="993300"/>
            </a:soli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165" name="Text Box 40"/>
            <p:cNvSpPr/>
            <p:nvPr/>
          </p:nvSpPr>
          <p:spPr>
            <a:xfrm>
              <a:off x="519120" y="127080"/>
              <a:ext cx="8319600" cy="85716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800" b="1" strike="noStrike" spc="-1">
                  <a:solidFill>
                    <a:srgbClr val="4040B2"/>
                  </a:solidFill>
                  <a:latin typeface="Calibri"/>
                </a:rPr>
                <a:t>Центральное управление Федеральной службы по экологическому, </a:t>
              </a:r>
              <a:endParaRPr lang="ru-RU" sz="1800" b="0" strike="noStrike" spc="-1">
                <a:solidFill>
                  <a:srgbClr val="000000"/>
                </a:solidFill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800" b="1" strike="noStrike" spc="-1">
                  <a:solidFill>
                    <a:srgbClr val="4040B2"/>
                  </a:solidFill>
                  <a:latin typeface="Calibri"/>
                </a:rPr>
                <a:t>технологическому и атомному надзору</a:t>
              </a:r>
              <a:endParaRPr lang="ru-RU" sz="1800" b="0" strike="noStrike" spc="-1">
                <a:solidFill>
                  <a:srgbClr val="000000"/>
                </a:solidFill>
                <a:latin typeface="Open Sans"/>
              </a:endParaRPr>
            </a:p>
          </p:txBody>
        </p:sp>
        <p:pic>
          <p:nvPicPr>
            <p:cNvPr id="166" name="Picture 41" descr="fsetan_emblema2007"/>
            <p:cNvPicPr/>
            <p:nvPr/>
          </p:nvPicPr>
          <p:blipFill>
            <a:blip r:embed="rId3"/>
            <a:stretch/>
          </p:blipFill>
          <p:spPr>
            <a:xfrm>
              <a:off x="324000" y="549360"/>
              <a:ext cx="1056960" cy="118872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4" name="Прямоугольник 3"/>
          <p:cNvSpPr/>
          <p:nvPr/>
        </p:nvSpPr>
        <p:spPr>
          <a:xfrm>
            <a:off x="336856" y="1987560"/>
            <a:ext cx="8501864" cy="553998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имеются факты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эксплуатации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объектов теплоснабжения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 внесения изменений в реестр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лицензий в связи с добавлением адреса места осуществления лицензируемого вида деятельности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7934" y="2705980"/>
            <a:ext cx="8440786" cy="3754874"/>
          </a:xfrm>
          <a:prstGeom prst="rect">
            <a:avLst/>
          </a:prstGeom>
          <a:solidFill>
            <a:srgbClr val="FF7C80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Таких предприятий на территории региона –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 algn="just">
              <a:buAutoNum type="arabicPeriod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ООО "Теплоснабжающая компания" (ИНН 3703023543)  </a:t>
            </a:r>
          </a:p>
          <a:p>
            <a:pPr marL="342900" indent="-342900" algn="just">
              <a:buAutoNum type="arabicPeriod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ООО "Региональная тепловая инвестиционная компания"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(ИНН 4403006732)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ООО "Районная котельная № 2"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(ИНН 4401177267)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"Коммунальные энергетические системы-Савино"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(ИНН 3711050830)</a:t>
            </a:r>
          </a:p>
          <a:p>
            <a:pPr marL="342900" indent="-342900" algn="just"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ООО "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ИнвестЭнерго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(ИНН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3711044459)</a:t>
            </a:r>
          </a:p>
          <a:p>
            <a:pPr marL="342900" indent="-342900" algn="just"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МУП "Теплосеть" (ИНН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3705066140)</a:t>
            </a:r>
          </a:p>
          <a:p>
            <a:pPr marL="342900" indent="-342900" algn="just"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АО "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Тейковское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предприятие тепловых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сетей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 (ИНН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3704005258)</a:t>
            </a:r>
          </a:p>
          <a:p>
            <a:pPr marL="342900" indent="-342900" algn="just"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ООО "Управляющая компания индустриального парка "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Родники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(ИНН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3703021585)</a:t>
            </a:r>
          </a:p>
          <a:p>
            <a:pPr marL="342900" indent="-342900" algn="just">
              <a:buAutoNum type="arabicPeriod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МУП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"Коммунальные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системы"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Вичугского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Ивановской области (ИНН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3701048768)</a:t>
            </a:r>
          </a:p>
          <a:p>
            <a:pPr marL="342900" indent="-342900" algn="just"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ООО "Ивановская тепловая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электростанция" (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ИНН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3702070999)</a:t>
            </a:r>
          </a:p>
          <a:p>
            <a:pPr marL="342900" indent="-342900" algn="just"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МП "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Теплосервис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Лежневского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муниципального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(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ИНН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3711049471)</a:t>
            </a:r>
          </a:p>
          <a:p>
            <a:pPr marL="342900" indent="-342900" algn="just"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ООО "Ивановская энергетическая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компания-1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(ИНН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3702124764)</a:t>
            </a:r>
          </a:p>
          <a:p>
            <a:pPr marL="342900" indent="-342900" algn="just"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АО "Владимирская газовая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(ИНН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3302003469)</a:t>
            </a:r>
          </a:p>
          <a:p>
            <a:pPr marL="342900" indent="-342900" algn="just"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ПАО "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Россети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Центр 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Приволжье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(ИНН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5260200603)</a:t>
            </a:r>
          </a:p>
          <a:p>
            <a:pPr marL="342900" indent="-342900" algn="just"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Публичное акционерное общество "Т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Плюс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(ИНН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6315376946)</a:t>
            </a:r>
          </a:p>
          <a:p>
            <a:pPr marL="342900" indent="-342900" algn="just"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ОАО "Российские железные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дороги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(ИНН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7708503727)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5541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Rectangle 2"/>
          <p:cNvSpPr/>
          <p:nvPr/>
        </p:nvSpPr>
        <p:spPr>
          <a:xfrm>
            <a:off x="1318481" y="4299143"/>
            <a:ext cx="6506677" cy="1553017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indent="457200" algn="ctr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0" name="Line 2"/>
          <p:cNvSpPr/>
          <p:nvPr/>
        </p:nvSpPr>
        <p:spPr>
          <a:xfrm>
            <a:off x="0" y="-98712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grpSp>
        <p:nvGrpSpPr>
          <p:cNvPr id="161" name="Group 36"/>
          <p:cNvGrpSpPr/>
          <p:nvPr/>
        </p:nvGrpSpPr>
        <p:grpSpPr>
          <a:xfrm>
            <a:off x="0" y="127080"/>
            <a:ext cx="9143640" cy="1611000"/>
            <a:chOff x="0" y="127080"/>
            <a:chExt cx="9143640" cy="1611000"/>
          </a:xfrm>
        </p:grpSpPr>
        <p:sp>
          <p:nvSpPr>
            <p:cNvPr id="162" name="Rectangle 37"/>
            <p:cNvSpPr/>
            <p:nvPr/>
          </p:nvSpPr>
          <p:spPr>
            <a:xfrm>
              <a:off x="0" y="1074600"/>
              <a:ext cx="9143640" cy="9324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 dirty="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163" name="Rectangle 38"/>
            <p:cNvSpPr/>
            <p:nvPr/>
          </p:nvSpPr>
          <p:spPr>
            <a:xfrm>
              <a:off x="0" y="1252440"/>
              <a:ext cx="9143640" cy="26316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 dirty="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164" name="Rectangle 39"/>
            <p:cNvSpPr/>
            <p:nvPr/>
          </p:nvSpPr>
          <p:spPr>
            <a:xfrm>
              <a:off x="0" y="1162080"/>
              <a:ext cx="9143640" cy="128160"/>
            </a:xfrm>
            <a:prstGeom prst="rect">
              <a:avLst/>
            </a:prstGeom>
            <a:solidFill>
              <a:srgbClr val="993300"/>
            </a:soli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 dirty="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165" name="Text Box 40"/>
            <p:cNvSpPr/>
            <p:nvPr/>
          </p:nvSpPr>
          <p:spPr>
            <a:xfrm>
              <a:off x="519120" y="127080"/>
              <a:ext cx="8319600" cy="85716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ru-RU" sz="1800" b="0" strike="noStrike" spc="-1" dirty="0">
                <a:solidFill>
                  <a:srgbClr val="000000"/>
                </a:solidFill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800" b="1" strike="noStrike" spc="-1" dirty="0">
                  <a:solidFill>
                    <a:srgbClr val="4040B2"/>
                  </a:solidFill>
                  <a:latin typeface="Calibri"/>
                </a:rPr>
                <a:t>Центральное управление Федеральной службы по экологическому, </a:t>
              </a:r>
              <a:endParaRPr lang="ru-RU" sz="1800" b="0" strike="noStrike" spc="-1" dirty="0">
                <a:solidFill>
                  <a:srgbClr val="000000"/>
                </a:solidFill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800" b="1" strike="noStrike" spc="-1" dirty="0">
                  <a:solidFill>
                    <a:srgbClr val="4040B2"/>
                  </a:solidFill>
                  <a:latin typeface="Calibri"/>
                </a:rPr>
                <a:t>технологическому и атомному надзору</a:t>
              </a:r>
              <a:endParaRPr lang="ru-RU" sz="1800" b="0" strike="noStrike" spc="-1" dirty="0">
                <a:solidFill>
                  <a:srgbClr val="000000"/>
                </a:solidFill>
                <a:latin typeface="Open Sans"/>
              </a:endParaRPr>
            </a:p>
          </p:txBody>
        </p:sp>
        <p:pic>
          <p:nvPicPr>
            <p:cNvPr id="166" name="Picture 41" descr="fsetan_emblema2007"/>
            <p:cNvPicPr/>
            <p:nvPr/>
          </p:nvPicPr>
          <p:blipFill>
            <a:blip r:embed="rId3"/>
            <a:stretch/>
          </p:blipFill>
          <p:spPr>
            <a:xfrm>
              <a:off x="324000" y="549360"/>
              <a:ext cx="1056960" cy="118872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6" name="Прямоугольник 5"/>
          <p:cNvSpPr/>
          <p:nvPr/>
        </p:nvSpPr>
        <p:spPr>
          <a:xfrm>
            <a:off x="519120" y="2488733"/>
            <a:ext cx="8251579" cy="3170099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indent="450000"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в лицензии у организации, эксплуатирующей опасный производственный объект,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адреса места осуществления деятельности, создает  угрозу общественным отношениям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как деятельность по эксплуатации взрывопожароопасных и химически опасных производственных объектов  I, II, III классов опасности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лицензиата не проверена на соответствие требованиям опасных производственных объектов лицензионным требованиям, указанным в Постановлении Правительства РФ от 12.10.2020 № 1661 «О лицензировании эксплуатации взрывопожароопасных и химически опасных производственных объектов I, II и III классов опасности».</a:t>
            </a:r>
          </a:p>
        </p:txBody>
      </p:sp>
    </p:spTree>
    <p:extLst>
      <p:ext uri="{BB962C8B-B14F-4D97-AF65-F5344CB8AC3E}">
        <p14:creationId xmlns:p14="http://schemas.microsoft.com/office/powerpoint/2010/main" val="28125200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Rectangle 2"/>
          <p:cNvSpPr/>
          <p:nvPr/>
        </p:nvSpPr>
        <p:spPr>
          <a:xfrm>
            <a:off x="0" y="1987560"/>
            <a:ext cx="9143640" cy="262872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2400" b="0" strike="noStrike" spc="-1">
                <a:solidFill>
                  <a:srgbClr val="2D2D8A"/>
                </a:solidFill>
                <a:latin typeface="Arial"/>
              </a:rPr>
              <a:t>Благодарю за внимание!</a:t>
            </a:r>
            <a:endParaRPr lang="ru-RU" sz="2400" b="0" strike="noStrike" spc="-1">
              <a:solidFill>
                <a:srgbClr val="000000"/>
              </a:solidFill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92" name="Rectangle 3"/>
          <p:cNvSpPr/>
          <p:nvPr/>
        </p:nvSpPr>
        <p:spPr>
          <a:xfrm>
            <a:off x="0" y="5029200"/>
            <a:ext cx="9143640" cy="68544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algn="ctr">
              <a:lnSpc>
                <a:spcPct val="90000"/>
              </a:lnSpc>
            </a:pPr>
            <a:endParaRPr lang="ru-RU" sz="2000" b="1" strike="noStrike" spc="-1">
              <a:solidFill>
                <a:srgbClr val="4040B2"/>
              </a:solidFill>
              <a:latin typeface="Calibri"/>
            </a:endParaRPr>
          </a:p>
        </p:txBody>
      </p:sp>
      <p:grpSp>
        <p:nvGrpSpPr>
          <p:cNvPr id="193" name="Group 36"/>
          <p:cNvGrpSpPr/>
          <p:nvPr/>
        </p:nvGrpSpPr>
        <p:grpSpPr>
          <a:xfrm>
            <a:off x="0" y="152280"/>
            <a:ext cx="9143640" cy="1620720"/>
            <a:chOff x="0" y="152280"/>
            <a:chExt cx="9143640" cy="1620720"/>
          </a:xfrm>
        </p:grpSpPr>
        <p:sp>
          <p:nvSpPr>
            <p:cNvPr id="194" name="Rectangle 37"/>
            <p:cNvSpPr/>
            <p:nvPr/>
          </p:nvSpPr>
          <p:spPr>
            <a:xfrm>
              <a:off x="0" y="1074600"/>
              <a:ext cx="9143640" cy="9324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195" name="Rectangle 38"/>
            <p:cNvSpPr/>
            <p:nvPr/>
          </p:nvSpPr>
          <p:spPr>
            <a:xfrm>
              <a:off x="0" y="1252440"/>
              <a:ext cx="9143640" cy="26316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196" name="Rectangle 39"/>
            <p:cNvSpPr/>
            <p:nvPr/>
          </p:nvSpPr>
          <p:spPr>
            <a:xfrm>
              <a:off x="0" y="1162080"/>
              <a:ext cx="9143640" cy="128160"/>
            </a:xfrm>
            <a:prstGeom prst="rect">
              <a:avLst/>
            </a:prstGeom>
            <a:solidFill>
              <a:srgbClr val="993300"/>
            </a:soli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197" name="Text Box 40"/>
            <p:cNvSpPr/>
            <p:nvPr/>
          </p:nvSpPr>
          <p:spPr>
            <a:xfrm>
              <a:off x="735120" y="152280"/>
              <a:ext cx="8319600" cy="80172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600" b="1" strike="noStrike" spc="-1">
                  <a:solidFill>
                    <a:srgbClr val="4040B2"/>
                  </a:solidFill>
                  <a:latin typeface="Calibri"/>
                </a:rPr>
                <a:t>Центральное управление Федеральной службы по экологическому, </a:t>
              </a:r>
              <a:endParaRPr lang="ru-RU" sz="1600" b="0" strike="noStrike" spc="-1">
                <a:solidFill>
                  <a:srgbClr val="000000"/>
                </a:solidFill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600" b="1" strike="noStrike" spc="-1">
                  <a:solidFill>
                    <a:srgbClr val="4040B2"/>
                  </a:solidFill>
                  <a:latin typeface="Calibri"/>
                </a:rPr>
                <a:t>технологическому и атомному надзору</a:t>
              </a:r>
              <a:endParaRPr lang="ru-RU" sz="1600" b="0" strike="noStrike" spc="-1">
                <a:solidFill>
                  <a:srgbClr val="000000"/>
                </a:solidFill>
                <a:latin typeface="Open Sans"/>
              </a:endParaRPr>
            </a:p>
          </p:txBody>
        </p:sp>
        <p:pic>
          <p:nvPicPr>
            <p:cNvPr id="198" name="Picture 41" descr="fsetan_emblema2007"/>
            <p:cNvPicPr/>
            <p:nvPr/>
          </p:nvPicPr>
          <p:blipFill>
            <a:blip r:embed="rId3"/>
            <a:stretch/>
          </p:blipFill>
          <p:spPr>
            <a:xfrm>
              <a:off x="201600" y="584280"/>
              <a:ext cx="1056960" cy="118872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199" name="Line 2"/>
          <p:cNvSpPr/>
          <p:nvPr/>
        </p:nvSpPr>
        <p:spPr>
          <a:xfrm>
            <a:off x="428400" y="5121000"/>
            <a:ext cx="850104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0" name="Line 2"/>
          <p:cNvSpPr/>
          <p:nvPr/>
        </p:nvSpPr>
        <p:spPr>
          <a:xfrm>
            <a:off x="0" y="-98712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roup 36"/>
          <p:cNvGrpSpPr/>
          <p:nvPr/>
        </p:nvGrpSpPr>
        <p:grpSpPr>
          <a:xfrm>
            <a:off x="0" y="127080"/>
            <a:ext cx="9143640" cy="1611000"/>
            <a:chOff x="0" y="127080"/>
            <a:chExt cx="9143640" cy="1611000"/>
          </a:xfrm>
        </p:grpSpPr>
        <p:sp>
          <p:nvSpPr>
            <p:cNvPr id="92" name="Rectangle 37"/>
            <p:cNvSpPr/>
            <p:nvPr/>
          </p:nvSpPr>
          <p:spPr>
            <a:xfrm>
              <a:off x="0" y="1074600"/>
              <a:ext cx="9143640" cy="9324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 dirty="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93" name="Rectangle 38"/>
            <p:cNvSpPr/>
            <p:nvPr/>
          </p:nvSpPr>
          <p:spPr>
            <a:xfrm>
              <a:off x="0" y="1252440"/>
              <a:ext cx="9143640" cy="26316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 dirty="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94" name="Rectangle 39"/>
            <p:cNvSpPr/>
            <p:nvPr/>
          </p:nvSpPr>
          <p:spPr>
            <a:xfrm>
              <a:off x="0" y="1162080"/>
              <a:ext cx="9143640" cy="128160"/>
            </a:xfrm>
            <a:prstGeom prst="rect">
              <a:avLst/>
            </a:prstGeom>
            <a:solidFill>
              <a:srgbClr val="993300"/>
            </a:soli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 dirty="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95" name="Text Box 40"/>
            <p:cNvSpPr/>
            <p:nvPr/>
          </p:nvSpPr>
          <p:spPr>
            <a:xfrm>
              <a:off x="519120" y="127080"/>
              <a:ext cx="8319600" cy="85716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ru-RU" sz="1800" b="0" strike="noStrike" spc="-1" dirty="0">
                <a:solidFill>
                  <a:srgbClr val="000000"/>
                </a:solidFill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800" b="1" strike="noStrike" spc="-1" dirty="0">
                  <a:solidFill>
                    <a:srgbClr val="4040B2"/>
                  </a:solidFill>
                  <a:latin typeface="Calibri"/>
                </a:rPr>
                <a:t>Центральное управление Федеральной службы по экологическому, </a:t>
              </a:r>
              <a:endParaRPr lang="ru-RU" sz="1800" b="0" strike="noStrike" spc="-1" dirty="0">
                <a:solidFill>
                  <a:srgbClr val="000000"/>
                </a:solidFill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800" b="1" strike="noStrike" spc="-1" dirty="0">
                  <a:solidFill>
                    <a:srgbClr val="4040B2"/>
                  </a:solidFill>
                  <a:latin typeface="Calibri"/>
                </a:rPr>
                <a:t>технологическому и атомному надзору</a:t>
              </a:r>
              <a:endParaRPr lang="ru-RU" sz="1800" b="0" strike="noStrike" spc="-1" dirty="0">
                <a:solidFill>
                  <a:srgbClr val="000000"/>
                </a:solidFill>
                <a:latin typeface="Open Sans"/>
              </a:endParaRPr>
            </a:p>
          </p:txBody>
        </p:sp>
        <p:pic>
          <p:nvPicPr>
            <p:cNvPr id="96" name="Picture 41" descr="fsetan_emblema2007"/>
            <p:cNvPicPr/>
            <p:nvPr/>
          </p:nvPicPr>
          <p:blipFill>
            <a:blip r:embed="rId2"/>
            <a:stretch/>
          </p:blipFill>
          <p:spPr>
            <a:xfrm>
              <a:off x="324000" y="549360"/>
              <a:ext cx="1056960" cy="118872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98" name="Line 2"/>
          <p:cNvSpPr/>
          <p:nvPr/>
        </p:nvSpPr>
        <p:spPr>
          <a:xfrm>
            <a:off x="0" y="-98712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68067394"/>
              </p:ext>
            </p:extLst>
          </p:nvPr>
        </p:nvGraphicFramePr>
        <p:xfrm>
          <a:off x="625642" y="2733576"/>
          <a:ext cx="4803005" cy="3495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52480" y="6229252"/>
            <a:ext cx="34431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 готовности составляет 86 %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12253" y="1736318"/>
            <a:ext cx="58666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образования Ивановской области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Подлежало оценке готовности к ОЗП 2024-2025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49516" y="3193479"/>
            <a:ext cx="36892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Признаны неготовыми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отопительному периоду муниципальный районы: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городские округа Иваново, Тейково; городские поселения Лежневское, Савинское, Юрьевецкое; муниципальные районы Тейковский, Савинский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108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roup 36"/>
          <p:cNvGrpSpPr/>
          <p:nvPr/>
        </p:nvGrpSpPr>
        <p:grpSpPr>
          <a:xfrm>
            <a:off x="0" y="127080"/>
            <a:ext cx="9143640" cy="1611000"/>
            <a:chOff x="0" y="127080"/>
            <a:chExt cx="9143640" cy="1611000"/>
          </a:xfrm>
        </p:grpSpPr>
        <p:sp>
          <p:nvSpPr>
            <p:cNvPr id="92" name="Rectangle 37"/>
            <p:cNvSpPr/>
            <p:nvPr/>
          </p:nvSpPr>
          <p:spPr>
            <a:xfrm>
              <a:off x="0" y="1074600"/>
              <a:ext cx="9143640" cy="9324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 dirty="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93" name="Rectangle 38"/>
            <p:cNvSpPr/>
            <p:nvPr/>
          </p:nvSpPr>
          <p:spPr>
            <a:xfrm>
              <a:off x="0" y="1252440"/>
              <a:ext cx="9143640" cy="26316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 dirty="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94" name="Rectangle 39"/>
            <p:cNvSpPr/>
            <p:nvPr/>
          </p:nvSpPr>
          <p:spPr>
            <a:xfrm>
              <a:off x="0" y="1162080"/>
              <a:ext cx="9143640" cy="128160"/>
            </a:xfrm>
            <a:prstGeom prst="rect">
              <a:avLst/>
            </a:prstGeom>
            <a:solidFill>
              <a:srgbClr val="993300"/>
            </a:soli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 dirty="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95" name="Text Box 40"/>
            <p:cNvSpPr/>
            <p:nvPr/>
          </p:nvSpPr>
          <p:spPr>
            <a:xfrm>
              <a:off x="519120" y="127080"/>
              <a:ext cx="8319600" cy="85716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ru-RU" sz="1800" b="0" strike="noStrike" spc="-1" dirty="0">
                <a:solidFill>
                  <a:srgbClr val="000000"/>
                </a:solidFill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800" b="1" strike="noStrike" spc="-1" dirty="0">
                  <a:solidFill>
                    <a:srgbClr val="4040B2"/>
                  </a:solidFill>
                  <a:latin typeface="Calibri"/>
                </a:rPr>
                <a:t>Центральное управление Федеральной службы по экологическому, </a:t>
              </a:r>
              <a:endParaRPr lang="ru-RU" sz="1800" b="0" strike="noStrike" spc="-1" dirty="0">
                <a:solidFill>
                  <a:srgbClr val="000000"/>
                </a:solidFill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800" b="1" strike="noStrike" spc="-1" dirty="0">
                  <a:solidFill>
                    <a:srgbClr val="4040B2"/>
                  </a:solidFill>
                  <a:latin typeface="Calibri"/>
                </a:rPr>
                <a:t>технологическому и атомному надзору</a:t>
              </a:r>
              <a:endParaRPr lang="ru-RU" sz="1800" b="0" strike="noStrike" spc="-1" dirty="0">
                <a:solidFill>
                  <a:srgbClr val="000000"/>
                </a:solidFill>
                <a:latin typeface="Open Sans"/>
              </a:endParaRPr>
            </a:p>
          </p:txBody>
        </p:sp>
        <p:pic>
          <p:nvPicPr>
            <p:cNvPr id="96" name="Picture 41" descr="fsetan_emblema2007"/>
            <p:cNvPicPr/>
            <p:nvPr/>
          </p:nvPicPr>
          <p:blipFill>
            <a:blip r:embed="rId3"/>
            <a:stretch/>
          </p:blipFill>
          <p:spPr>
            <a:xfrm>
              <a:off x="324000" y="549360"/>
              <a:ext cx="1056960" cy="118872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98" name="Line 2"/>
          <p:cNvSpPr/>
          <p:nvPr/>
        </p:nvSpPr>
        <p:spPr>
          <a:xfrm>
            <a:off x="0" y="-98712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8629" y="1766728"/>
            <a:ext cx="7626383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3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неполучения паспорта готовности к отопительному периоду 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2024-2025 гг.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г.о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городским округом Тейково: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1544" y="2446477"/>
            <a:ext cx="7703468" cy="3479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  <a:tabLst>
                <a:tab pos="180340" algn="l"/>
              </a:tabLs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проведение </a:t>
            </a:r>
            <a:r>
              <a:rPr lang="x-none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гидравлических и тепловых испытаний тепловых сетей теплоснабжающ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их</a:t>
            </a:r>
            <a:r>
              <a:rPr lang="x-none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организаци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</a:t>
            </a:r>
            <a:r>
              <a:rPr lang="x-none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ТНВ «ООО «Агромаркет» и компания»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x-none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АО «Тейковское ПТС»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x-none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ООО «Тейковская котельная»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  <a:tabLst>
                <a:tab pos="180340" algn="l"/>
              </a:tabLst>
            </a:pPr>
            <a:r>
              <a:rPr lang="x-none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проведен</a:t>
            </a:r>
            <a:r>
              <a:rPr lang="ru-RU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ие</a:t>
            </a:r>
            <a:r>
              <a:rPr lang="x-none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наладк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</a:t>
            </a:r>
            <a:r>
              <a:rPr lang="x-none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тепловых сетей ООО «МИЦ»;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  <a:tabLst>
                <a:tab pos="180340" algn="l"/>
              </a:tabLs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Отсутствие </a:t>
            </a:r>
            <a:r>
              <a:rPr lang="x-none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поряд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</a:t>
            </a:r>
            <a:r>
              <a:rPr lang="x-none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ликвидации аварийных ситуаций в системах теплоснабжения с учетом взаимодействия тепло-, электро-, топливо- и водоснабжающих организаций, потребителей тепловой энергии, ремонтно-строительных и транспортных организаций, а также органов местного самоуправления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теплоснабжающих организациях </a:t>
            </a:r>
            <a:r>
              <a:rPr lang="x-none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ООО «МИЦ» 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x-none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ООО «Котёл»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  <a:tabLst>
                <a:tab pos="180340" algn="l"/>
              </a:tabLs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Неисправность резервного топливного хозяйства (РТХ) и отсутствие </a:t>
            </a:r>
            <a:r>
              <a:rPr lang="x-none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запас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x-none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резервного топлива (мазута) в соответствии с нормативами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котельной в </a:t>
            </a:r>
            <a:r>
              <a:rPr lang="x-none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ООО «КЭС-Тейково»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180340" algn="l"/>
              </a:tabLst>
            </a:pPr>
            <a:r>
              <a:rPr lang="x-none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внесен</a:t>
            </a:r>
            <a:r>
              <a:rPr lang="ru-RU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ие</a:t>
            </a:r>
            <a:r>
              <a:rPr lang="x-none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изменени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</a:t>
            </a:r>
            <a:r>
              <a:rPr lang="x-none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(адрес нахождения и состав опасных производственных объектов) в лицензию на эксплуатацию опасных производственных объектов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x-none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ООО «КЭС-Тейково»;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buNone/>
            </a:pPr>
            <a:r>
              <a:rPr lang="ru-RU" sz="12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jaVu Sans"/>
              </a:rPr>
              <a:t>После 15 ноября 2024 г. за получением акта готовности городской округ Тейково обращался в Управление, но при рассмотрении представленной документации установлено, что замечания устранены лишь частично.</a:t>
            </a: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/>
            <a:r>
              <a:rPr lang="ru-RU" sz="12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jaVu Sans"/>
              </a:rPr>
              <a:t>Обращаю внимание, что наличие таких замечаний не позволяет получить паспорт готовности и при существующих требованиях по оценке обеспечения готовности к отопительному периоду, определенных новыми правилами. </a:t>
            </a: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387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roup 36"/>
          <p:cNvGrpSpPr/>
          <p:nvPr/>
        </p:nvGrpSpPr>
        <p:grpSpPr>
          <a:xfrm>
            <a:off x="0" y="127080"/>
            <a:ext cx="9143640" cy="1611000"/>
            <a:chOff x="0" y="127080"/>
            <a:chExt cx="9143640" cy="1611000"/>
          </a:xfrm>
        </p:grpSpPr>
        <p:sp>
          <p:nvSpPr>
            <p:cNvPr id="92" name="Rectangle 37"/>
            <p:cNvSpPr/>
            <p:nvPr/>
          </p:nvSpPr>
          <p:spPr>
            <a:xfrm>
              <a:off x="0" y="1074600"/>
              <a:ext cx="9143640" cy="9324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 dirty="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93" name="Rectangle 38"/>
            <p:cNvSpPr/>
            <p:nvPr/>
          </p:nvSpPr>
          <p:spPr>
            <a:xfrm>
              <a:off x="0" y="1252440"/>
              <a:ext cx="9143640" cy="26316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 dirty="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94" name="Rectangle 39"/>
            <p:cNvSpPr/>
            <p:nvPr/>
          </p:nvSpPr>
          <p:spPr>
            <a:xfrm>
              <a:off x="0" y="1162080"/>
              <a:ext cx="9143640" cy="128160"/>
            </a:xfrm>
            <a:prstGeom prst="rect">
              <a:avLst/>
            </a:prstGeom>
            <a:solidFill>
              <a:srgbClr val="993300"/>
            </a:soli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 dirty="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95" name="Text Box 40"/>
            <p:cNvSpPr/>
            <p:nvPr/>
          </p:nvSpPr>
          <p:spPr>
            <a:xfrm>
              <a:off x="519120" y="127080"/>
              <a:ext cx="8319600" cy="85716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ru-RU" sz="1800" b="0" strike="noStrike" spc="-1" dirty="0">
                <a:solidFill>
                  <a:srgbClr val="000000"/>
                </a:solidFill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800" b="1" strike="noStrike" spc="-1" dirty="0">
                  <a:solidFill>
                    <a:srgbClr val="4040B2"/>
                  </a:solidFill>
                  <a:latin typeface="Calibri"/>
                </a:rPr>
                <a:t>Центральное управление Федеральной службы по экологическому, </a:t>
              </a:r>
              <a:endParaRPr lang="ru-RU" sz="1800" b="0" strike="noStrike" spc="-1" dirty="0">
                <a:solidFill>
                  <a:srgbClr val="000000"/>
                </a:solidFill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800" b="1" strike="noStrike" spc="-1" dirty="0">
                  <a:solidFill>
                    <a:srgbClr val="4040B2"/>
                  </a:solidFill>
                  <a:latin typeface="Calibri"/>
                </a:rPr>
                <a:t>технологическому и атомному надзору</a:t>
              </a:r>
              <a:endParaRPr lang="ru-RU" sz="1800" b="0" strike="noStrike" spc="-1" dirty="0">
                <a:solidFill>
                  <a:srgbClr val="000000"/>
                </a:solidFill>
                <a:latin typeface="Open Sans"/>
              </a:endParaRPr>
            </a:p>
          </p:txBody>
        </p:sp>
        <p:pic>
          <p:nvPicPr>
            <p:cNvPr id="96" name="Picture 41" descr="fsetan_emblema2007"/>
            <p:cNvPicPr/>
            <p:nvPr/>
          </p:nvPicPr>
          <p:blipFill>
            <a:blip r:embed="rId3"/>
            <a:stretch/>
          </p:blipFill>
          <p:spPr>
            <a:xfrm>
              <a:off x="324000" y="549360"/>
              <a:ext cx="1056960" cy="118872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98" name="Line 2"/>
          <p:cNvSpPr/>
          <p:nvPr/>
        </p:nvSpPr>
        <p:spPr>
          <a:xfrm>
            <a:off x="0" y="-98712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8629" y="1766728"/>
            <a:ext cx="7626383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3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неполучения паспорта готовности к отопительному периоду 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2024-2025 гг. 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Лежневским городским поселением явились: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59118" y="2520360"/>
            <a:ext cx="8225403" cy="3767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Комиссией муниципального образования признана неготовность к отопительному периоду теплоснабжающей организации ООО «Агентство Вест»;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проведение наладки тепловых сетей ООО «Агентство Вест»;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проведение техническое освидетельствование конструкций зданий котельных, дымовых труб;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соблюдение водно-химического режима в котельной Лежневской СОШ № 10 (эксплуатирует МП «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Теплосервис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»);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проведена периодическая, (не реже 1 раза в 3 года) с привлечением специализированной организации, ревизия водоподготовительного оборудования и его наладка, тепло-химические испытания паровых и водогрейных котлов, и наладка их водно-химических режимов ООО «Агентство Вест».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16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jaVu Sans"/>
              </a:rPr>
              <a:t>Перечисленные замечания не позволяют получить паспорт готовности и при существующих требованиях по оценке обеспечения готовности к отопительному периоду, определенных новыми правилами. 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+mj-lt"/>
              <a:buAutoNum type="arabicPeriod"/>
            </a:pP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6289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1D2DB71A-E13C-463A-71FE-347A257194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roup 36">
            <a:extLst>
              <a:ext uri="{FF2B5EF4-FFF2-40B4-BE49-F238E27FC236}">
                <a16:creationId xmlns="" xmlns:a16="http://schemas.microsoft.com/office/drawing/2014/main" id="{D9701452-E85F-0A86-7E22-68EF52942B2D}"/>
              </a:ext>
            </a:extLst>
          </p:cNvPr>
          <p:cNvGrpSpPr/>
          <p:nvPr/>
        </p:nvGrpSpPr>
        <p:grpSpPr>
          <a:xfrm>
            <a:off x="0" y="127080"/>
            <a:ext cx="9143640" cy="1611000"/>
            <a:chOff x="0" y="127080"/>
            <a:chExt cx="9143640" cy="1611000"/>
          </a:xfrm>
        </p:grpSpPr>
        <p:sp>
          <p:nvSpPr>
            <p:cNvPr id="92" name="Rectangle 37">
              <a:extLst>
                <a:ext uri="{FF2B5EF4-FFF2-40B4-BE49-F238E27FC236}">
                  <a16:creationId xmlns="" xmlns:a16="http://schemas.microsoft.com/office/drawing/2014/main" id="{88900086-274F-93A2-BAD5-17550B8B002E}"/>
                </a:ext>
              </a:extLst>
            </p:cNvPr>
            <p:cNvSpPr/>
            <p:nvPr/>
          </p:nvSpPr>
          <p:spPr>
            <a:xfrm>
              <a:off x="0" y="1074600"/>
              <a:ext cx="9143640" cy="9324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 dirty="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93" name="Rectangle 38">
              <a:extLst>
                <a:ext uri="{FF2B5EF4-FFF2-40B4-BE49-F238E27FC236}">
                  <a16:creationId xmlns="" xmlns:a16="http://schemas.microsoft.com/office/drawing/2014/main" id="{BCBC891B-587A-50E9-F93D-209CB3953A0C}"/>
                </a:ext>
              </a:extLst>
            </p:cNvPr>
            <p:cNvSpPr/>
            <p:nvPr/>
          </p:nvSpPr>
          <p:spPr>
            <a:xfrm>
              <a:off x="0" y="1252440"/>
              <a:ext cx="9143640" cy="26316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 dirty="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94" name="Rectangle 39">
              <a:extLst>
                <a:ext uri="{FF2B5EF4-FFF2-40B4-BE49-F238E27FC236}">
                  <a16:creationId xmlns="" xmlns:a16="http://schemas.microsoft.com/office/drawing/2014/main" id="{53076425-E86B-18D0-8EA0-88126FBBF240}"/>
                </a:ext>
              </a:extLst>
            </p:cNvPr>
            <p:cNvSpPr/>
            <p:nvPr/>
          </p:nvSpPr>
          <p:spPr>
            <a:xfrm>
              <a:off x="0" y="1162080"/>
              <a:ext cx="9143640" cy="128160"/>
            </a:xfrm>
            <a:prstGeom prst="rect">
              <a:avLst/>
            </a:prstGeom>
            <a:solidFill>
              <a:srgbClr val="993300"/>
            </a:soli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 dirty="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95" name="Text Box 40">
              <a:extLst>
                <a:ext uri="{FF2B5EF4-FFF2-40B4-BE49-F238E27FC236}">
                  <a16:creationId xmlns="" xmlns:a16="http://schemas.microsoft.com/office/drawing/2014/main" id="{31B6F5DB-BF20-CA8D-8D47-A270A438F12C}"/>
                </a:ext>
              </a:extLst>
            </p:cNvPr>
            <p:cNvSpPr/>
            <p:nvPr/>
          </p:nvSpPr>
          <p:spPr>
            <a:xfrm>
              <a:off x="519120" y="127080"/>
              <a:ext cx="8319600" cy="85716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ru-RU" sz="1800" b="0" strike="noStrike" spc="-1" dirty="0">
                <a:solidFill>
                  <a:srgbClr val="000000"/>
                </a:solidFill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800" b="1" strike="noStrike" spc="-1" dirty="0">
                  <a:solidFill>
                    <a:srgbClr val="4040B2"/>
                  </a:solidFill>
                  <a:latin typeface="Calibri"/>
                </a:rPr>
                <a:t>Центральное управление Федеральной службы по экологическому, </a:t>
              </a:r>
              <a:endParaRPr lang="ru-RU" sz="1800" b="0" strike="noStrike" spc="-1" dirty="0">
                <a:solidFill>
                  <a:srgbClr val="000000"/>
                </a:solidFill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800" b="1" strike="noStrike" spc="-1" dirty="0">
                  <a:solidFill>
                    <a:srgbClr val="4040B2"/>
                  </a:solidFill>
                  <a:latin typeface="Calibri"/>
                </a:rPr>
                <a:t>технологическому и атомному надзору</a:t>
              </a:r>
              <a:endParaRPr lang="ru-RU" sz="1800" b="0" strike="noStrike" spc="-1" dirty="0">
                <a:solidFill>
                  <a:srgbClr val="000000"/>
                </a:solidFill>
                <a:latin typeface="Open Sans"/>
              </a:endParaRPr>
            </a:p>
          </p:txBody>
        </p:sp>
        <p:pic>
          <p:nvPicPr>
            <p:cNvPr id="96" name="Picture 41" descr="fsetan_emblema2007">
              <a:extLst>
                <a:ext uri="{FF2B5EF4-FFF2-40B4-BE49-F238E27FC236}">
                  <a16:creationId xmlns="" xmlns:a16="http://schemas.microsoft.com/office/drawing/2014/main" id="{4976B19D-DA42-0BDE-ADDF-0AD21CE010EE}"/>
                </a:ext>
              </a:extLst>
            </p:cNvPr>
            <p:cNvPicPr/>
            <p:nvPr/>
          </p:nvPicPr>
          <p:blipFill>
            <a:blip r:embed="rId3"/>
            <a:stretch/>
          </p:blipFill>
          <p:spPr>
            <a:xfrm>
              <a:off x="324000" y="549360"/>
              <a:ext cx="1056960" cy="118872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98" name="Line 2">
            <a:extLst>
              <a:ext uri="{FF2B5EF4-FFF2-40B4-BE49-F238E27FC236}">
                <a16:creationId xmlns="" xmlns:a16="http://schemas.microsoft.com/office/drawing/2014/main" id="{D8BDC58B-538E-D454-A2D0-C5F8CC0D8307}"/>
              </a:ext>
            </a:extLst>
          </p:cNvPr>
          <p:cNvSpPr/>
          <p:nvPr/>
        </p:nvSpPr>
        <p:spPr>
          <a:xfrm>
            <a:off x="0" y="-98712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FB88CAC0-EB3C-E524-F95E-21533C37E948}"/>
              </a:ext>
            </a:extLst>
          </p:cNvPr>
          <p:cNvSpPr txBox="1"/>
          <p:nvPr/>
        </p:nvSpPr>
        <p:spPr>
          <a:xfrm>
            <a:off x="758629" y="1766728"/>
            <a:ext cx="7626383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3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неполучения паспорта готовности к отопительному периоду 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2024-2025 гг. 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Савинским городским поселением явились: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013197B2-57B4-13E7-72AD-4F408D21654D}"/>
              </a:ext>
            </a:extLst>
          </p:cNvPr>
          <p:cNvSpPr/>
          <p:nvPr/>
        </p:nvSpPr>
        <p:spPr>
          <a:xfrm>
            <a:off x="459118" y="2520360"/>
            <a:ext cx="8225403" cy="3551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rabicPeriod"/>
              <a:tabLst>
                <a:tab pos="180340" algn="l"/>
              </a:tabLs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Комиссией муниципального образования признана неготовность к отопительному периоду теплоснабжающих организаций ООО «КПР», Савинское МУП «Альтернатива-2»;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проведение наладки тепловых сетей ООО «КПР» и Савинское МУП «Альтернатива-2»;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проведение экспертизы промышленной безопасности на теплоэнергетическое оборудовании имеющего признаки и критерии опасного производственного объекта ООО «КПР»;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проведение технического диагностирования оборудование котельной ООО «КЭС-Савино»;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соблюдение водно-химического режима в котельной ООО «КПР»;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проведение гидравлических испытаний с целью проверки прочности и плотности пробным давлением, испытаний на максимальную температуру теплоносителя ООО «КПР» и Савинское МУП «Альтернатива-2»;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выполнение предписания, влияющего на надежность работы в отопительный период, выданного ООО «КЭС-Савино» уполномоченным на осуществление государственного контроля (надзора) органом.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Перечисленные замечания не позволяют получить паспорт оценке </a:t>
            </a:r>
            <a:r>
              <a:rPr lang="ru-RU" sz="14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обеспечения готовности </a:t>
            </a:r>
            <a:br>
              <a:rPr lang="ru-RU" sz="14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</a:br>
            <a:r>
              <a:rPr lang="ru-RU" sz="14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к отопительному периоду, определенных новыми правилами.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+mj-lt"/>
              <a:buAutoNum type="arabicPeriod"/>
            </a:pP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847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28E7FC89-57CE-A669-8D0A-9B57E9AA8E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roup 36">
            <a:extLst>
              <a:ext uri="{FF2B5EF4-FFF2-40B4-BE49-F238E27FC236}">
                <a16:creationId xmlns="" xmlns:a16="http://schemas.microsoft.com/office/drawing/2014/main" id="{2FFFA7BA-3DC0-061F-5035-399EE0242182}"/>
              </a:ext>
            </a:extLst>
          </p:cNvPr>
          <p:cNvGrpSpPr/>
          <p:nvPr/>
        </p:nvGrpSpPr>
        <p:grpSpPr>
          <a:xfrm>
            <a:off x="0" y="127080"/>
            <a:ext cx="9143640" cy="1611000"/>
            <a:chOff x="0" y="127080"/>
            <a:chExt cx="9143640" cy="1611000"/>
          </a:xfrm>
        </p:grpSpPr>
        <p:sp>
          <p:nvSpPr>
            <p:cNvPr id="92" name="Rectangle 37">
              <a:extLst>
                <a:ext uri="{FF2B5EF4-FFF2-40B4-BE49-F238E27FC236}">
                  <a16:creationId xmlns="" xmlns:a16="http://schemas.microsoft.com/office/drawing/2014/main" id="{D00DD104-732A-2990-4E9C-7221D3C76E47}"/>
                </a:ext>
              </a:extLst>
            </p:cNvPr>
            <p:cNvSpPr/>
            <p:nvPr/>
          </p:nvSpPr>
          <p:spPr>
            <a:xfrm>
              <a:off x="0" y="1074600"/>
              <a:ext cx="9143640" cy="9324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 dirty="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93" name="Rectangle 38">
              <a:extLst>
                <a:ext uri="{FF2B5EF4-FFF2-40B4-BE49-F238E27FC236}">
                  <a16:creationId xmlns="" xmlns:a16="http://schemas.microsoft.com/office/drawing/2014/main" id="{434A8022-0DF3-96CF-B270-93E8C16611B2}"/>
                </a:ext>
              </a:extLst>
            </p:cNvPr>
            <p:cNvSpPr/>
            <p:nvPr/>
          </p:nvSpPr>
          <p:spPr>
            <a:xfrm>
              <a:off x="0" y="1252440"/>
              <a:ext cx="9143640" cy="26316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 dirty="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94" name="Rectangle 39">
              <a:extLst>
                <a:ext uri="{FF2B5EF4-FFF2-40B4-BE49-F238E27FC236}">
                  <a16:creationId xmlns="" xmlns:a16="http://schemas.microsoft.com/office/drawing/2014/main" id="{5F015BC8-CF3E-5573-291F-02E86336B056}"/>
                </a:ext>
              </a:extLst>
            </p:cNvPr>
            <p:cNvSpPr/>
            <p:nvPr/>
          </p:nvSpPr>
          <p:spPr>
            <a:xfrm>
              <a:off x="0" y="1162080"/>
              <a:ext cx="9143640" cy="128160"/>
            </a:xfrm>
            <a:prstGeom prst="rect">
              <a:avLst/>
            </a:prstGeom>
            <a:solidFill>
              <a:srgbClr val="993300"/>
            </a:soli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 dirty="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95" name="Text Box 40">
              <a:extLst>
                <a:ext uri="{FF2B5EF4-FFF2-40B4-BE49-F238E27FC236}">
                  <a16:creationId xmlns="" xmlns:a16="http://schemas.microsoft.com/office/drawing/2014/main" id="{5EC72666-B466-6B26-C978-17234C516E9E}"/>
                </a:ext>
              </a:extLst>
            </p:cNvPr>
            <p:cNvSpPr/>
            <p:nvPr/>
          </p:nvSpPr>
          <p:spPr>
            <a:xfrm>
              <a:off x="519120" y="127080"/>
              <a:ext cx="8319600" cy="85716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ru-RU" sz="1800" b="0" strike="noStrike" spc="-1" dirty="0">
                <a:solidFill>
                  <a:srgbClr val="000000"/>
                </a:solidFill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800" b="1" strike="noStrike" spc="-1" dirty="0">
                  <a:solidFill>
                    <a:srgbClr val="4040B2"/>
                  </a:solidFill>
                  <a:latin typeface="Calibri"/>
                </a:rPr>
                <a:t>Центральное управление Федеральной службы по экологическому, </a:t>
              </a:r>
              <a:endParaRPr lang="ru-RU" sz="1800" b="0" strike="noStrike" spc="-1" dirty="0">
                <a:solidFill>
                  <a:srgbClr val="000000"/>
                </a:solidFill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800" b="1" strike="noStrike" spc="-1" dirty="0">
                  <a:solidFill>
                    <a:srgbClr val="4040B2"/>
                  </a:solidFill>
                  <a:latin typeface="Calibri"/>
                </a:rPr>
                <a:t>технологическому и атомному надзору</a:t>
              </a:r>
              <a:endParaRPr lang="ru-RU" sz="1800" b="0" strike="noStrike" spc="-1" dirty="0">
                <a:solidFill>
                  <a:srgbClr val="000000"/>
                </a:solidFill>
                <a:latin typeface="Open Sans"/>
              </a:endParaRPr>
            </a:p>
          </p:txBody>
        </p:sp>
        <p:pic>
          <p:nvPicPr>
            <p:cNvPr id="96" name="Picture 41" descr="fsetan_emblema2007">
              <a:extLst>
                <a:ext uri="{FF2B5EF4-FFF2-40B4-BE49-F238E27FC236}">
                  <a16:creationId xmlns="" xmlns:a16="http://schemas.microsoft.com/office/drawing/2014/main" id="{6E79C3F6-8AFD-FFB3-FB70-68BE26558990}"/>
                </a:ext>
              </a:extLst>
            </p:cNvPr>
            <p:cNvPicPr/>
            <p:nvPr/>
          </p:nvPicPr>
          <p:blipFill>
            <a:blip r:embed="rId3"/>
            <a:stretch/>
          </p:blipFill>
          <p:spPr>
            <a:xfrm>
              <a:off x="324000" y="549360"/>
              <a:ext cx="1056960" cy="118872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98" name="Line 2">
            <a:extLst>
              <a:ext uri="{FF2B5EF4-FFF2-40B4-BE49-F238E27FC236}">
                <a16:creationId xmlns="" xmlns:a16="http://schemas.microsoft.com/office/drawing/2014/main" id="{EDE6F194-3766-3614-8240-FDEAE3CF91E1}"/>
              </a:ext>
            </a:extLst>
          </p:cNvPr>
          <p:cNvSpPr/>
          <p:nvPr/>
        </p:nvSpPr>
        <p:spPr>
          <a:xfrm>
            <a:off x="0" y="-98712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284EA743-75B9-023D-B20C-F093131C5960}"/>
              </a:ext>
            </a:extLst>
          </p:cNvPr>
          <p:cNvSpPr txBox="1"/>
          <p:nvPr/>
        </p:nvSpPr>
        <p:spPr>
          <a:xfrm>
            <a:off x="758629" y="1766728"/>
            <a:ext cx="7626383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3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неполучения паспорта готовности к отопительному периоду 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2024-2025 гг. 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Савинским муниципальным районом явились: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CCE19940-724C-6F90-790D-37574E2EE296}"/>
              </a:ext>
            </a:extLst>
          </p:cNvPr>
          <p:cNvSpPr/>
          <p:nvPr/>
        </p:nvSpPr>
        <p:spPr>
          <a:xfrm>
            <a:off x="459118" y="2520360"/>
            <a:ext cx="8225403" cy="389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ru-RU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Комиссией муниципального образования признана неготовность к отопительному периоду теплоснабжающих организаций ООО «КЭС-Савино»;</a:t>
            </a:r>
            <a:endParaRPr lang="ru-RU" sz="13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обеспечение наличия нормативных запасов топлива (резервное топливо - мазут) на источнике тепловой энергии, эксплуатируемом ООО «КЭС-Савино»;</a:t>
            </a:r>
            <a:endParaRPr lang="ru-RU" sz="13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выполнение компенсирующих мероприятий в отношении здания котельной по адресу: Ивановская область, Савинский район, с. Архиповка, д. 1б., в соответствии с заключением экспертизы промышленной безопасности;</a:t>
            </a:r>
            <a:endParaRPr lang="ru-RU" sz="13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проведение наладки тепловых сетей Савинское МУП «Альтернатива-2»;</a:t>
            </a:r>
            <a:endParaRPr lang="ru-RU" sz="13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Отсутствие регистрации в государственном реестре в порядке, установленном Правительством </a:t>
            </a:r>
            <a:br>
              <a:rPr lang="ru-RU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Федерации, опасного производственного объекта, расположенного по адресу: Ивановская область, Савинский район, с. Архиповка, ул. Ленина, д. 1Б, имеющего признаки опасности, указанные в приложении 1 к Федеральному закону № 116-ФЗ (использование, транспортирование воспламеняющихся веществ, использование оборудования, работающего под избыточным давлением более 0,07 </a:t>
            </a:r>
            <a:r>
              <a:rPr lang="ru-RU" sz="13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мегапаскаля</a:t>
            </a:r>
            <a:r>
              <a:rPr lang="ru-RU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пара, газа (в газообразном, сжиженном состоянии), эксплуатируемого ООО «КЭС-Савино», </a:t>
            </a:r>
            <a:endParaRPr lang="ru-RU" sz="13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Неисправность автоматики котла в котельной ООО «КЭС-Савино»;</a:t>
            </a:r>
            <a:endParaRPr lang="ru-RU" sz="13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выполнение предписания, влияющего на надежность работы в отопительный период, выданного ООО «КЭС-Савино» уполномоченным на осуществление государственного контроля (надзора) органом.</a:t>
            </a:r>
            <a:endParaRPr lang="ru-RU" sz="13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x-none" sz="13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Перечисленные замечания не позволяют получить паспорт готовности и при существующих требованиях по оценке обеспечения готовности к отопительному периоду, определенных новыми правилами.</a:t>
            </a:r>
            <a:endParaRPr lang="ru-RU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936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3657E54F-8EE7-A564-82CF-DED38F498C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roup 36">
            <a:extLst>
              <a:ext uri="{FF2B5EF4-FFF2-40B4-BE49-F238E27FC236}">
                <a16:creationId xmlns="" xmlns:a16="http://schemas.microsoft.com/office/drawing/2014/main" id="{496AF8FD-3256-706E-854B-7289C6C8F11F}"/>
              </a:ext>
            </a:extLst>
          </p:cNvPr>
          <p:cNvGrpSpPr/>
          <p:nvPr/>
        </p:nvGrpSpPr>
        <p:grpSpPr>
          <a:xfrm>
            <a:off x="0" y="127080"/>
            <a:ext cx="9143640" cy="1611000"/>
            <a:chOff x="0" y="127080"/>
            <a:chExt cx="9143640" cy="1611000"/>
          </a:xfrm>
        </p:grpSpPr>
        <p:sp>
          <p:nvSpPr>
            <p:cNvPr id="92" name="Rectangle 37">
              <a:extLst>
                <a:ext uri="{FF2B5EF4-FFF2-40B4-BE49-F238E27FC236}">
                  <a16:creationId xmlns="" xmlns:a16="http://schemas.microsoft.com/office/drawing/2014/main" id="{E10F20A4-26CE-FDE2-FAC7-ECCD51742100}"/>
                </a:ext>
              </a:extLst>
            </p:cNvPr>
            <p:cNvSpPr/>
            <p:nvPr/>
          </p:nvSpPr>
          <p:spPr>
            <a:xfrm>
              <a:off x="0" y="1074600"/>
              <a:ext cx="9143640" cy="9324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 dirty="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93" name="Rectangle 38">
              <a:extLst>
                <a:ext uri="{FF2B5EF4-FFF2-40B4-BE49-F238E27FC236}">
                  <a16:creationId xmlns="" xmlns:a16="http://schemas.microsoft.com/office/drawing/2014/main" id="{51D8939C-4298-F92D-F28D-209F64F2C1FF}"/>
                </a:ext>
              </a:extLst>
            </p:cNvPr>
            <p:cNvSpPr/>
            <p:nvPr/>
          </p:nvSpPr>
          <p:spPr>
            <a:xfrm>
              <a:off x="0" y="1252440"/>
              <a:ext cx="9143640" cy="26316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 dirty="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94" name="Rectangle 39">
              <a:extLst>
                <a:ext uri="{FF2B5EF4-FFF2-40B4-BE49-F238E27FC236}">
                  <a16:creationId xmlns="" xmlns:a16="http://schemas.microsoft.com/office/drawing/2014/main" id="{839DDEB6-8DF5-C5FD-0FA5-C3C997E2D903}"/>
                </a:ext>
              </a:extLst>
            </p:cNvPr>
            <p:cNvSpPr/>
            <p:nvPr/>
          </p:nvSpPr>
          <p:spPr>
            <a:xfrm>
              <a:off x="0" y="1162080"/>
              <a:ext cx="9143640" cy="128160"/>
            </a:xfrm>
            <a:prstGeom prst="rect">
              <a:avLst/>
            </a:prstGeom>
            <a:solidFill>
              <a:srgbClr val="993300"/>
            </a:soli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 dirty="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95" name="Text Box 40">
              <a:extLst>
                <a:ext uri="{FF2B5EF4-FFF2-40B4-BE49-F238E27FC236}">
                  <a16:creationId xmlns="" xmlns:a16="http://schemas.microsoft.com/office/drawing/2014/main" id="{28FBF12E-377D-2692-CC6B-DB23E47E79FD}"/>
                </a:ext>
              </a:extLst>
            </p:cNvPr>
            <p:cNvSpPr/>
            <p:nvPr/>
          </p:nvSpPr>
          <p:spPr>
            <a:xfrm>
              <a:off x="519120" y="127080"/>
              <a:ext cx="8319600" cy="85716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ru-RU" sz="1800" b="0" strike="noStrike" spc="-1" dirty="0">
                <a:solidFill>
                  <a:srgbClr val="000000"/>
                </a:solidFill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800" b="1" strike="noStrike" spc="-1" dirty="0">
                  <a:solidFill>
                    <a:srgbClr val="4040B2"/>
                  </a:solidFill>
                  <a:latin typeface="Calibri"/>
                </a:rPr>
                <a:t>Центральное управление Федеральной службы по экологическому, </a:t>
              </a:r>
              <a:endParaRPr lang="ru-RU" sz="1800" b="0" strike="noStrike" spc="-1" dirty="0">
                <a:solidFill>
                  <a:srgbClr val="000000"/>
                </a:solidFill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800" b="1" strike="noStrike" spc="-1" dirty="0">
                  <a:solidFill>
                    <a:srgbClr val="4040B2"/>
                  </a:solidFill>
                  <a:latin typeface="Calibri"/>
                </a:rPr>
                <a:t>технологическому и атомному надзору</a:t>
              </a:r>
              <a:endParaRPr lang="ru-RU" sz="1800" b="0" strike="noStrike" spc="-1" dirty="0">
                <a:solidFill>
                  <a:srgbClr val="000000"/>
                </a:solidFill>
                <a:latin typeface="Open Sans"/>
              </a:endParaRPr>
            </a:p>
          </p:txBody>
        </p:sp>
        <p:pic>
          <p:nvPicPr>
            <p:cNvPr id="96" name="Picture 41" descr="fsetan_emblema2007">
              <a:extLst>
                <a:ext uri="{FF2B5EF4-FFF2-40B4-BE49-F238E27FC236}">
                  <a16:creationId xmlns="" xmlns:a16="http://schemas.microsoft.com/office/drawing/2014/main" id="{F11282B6-220B-D81C-85F2-EDAF9233A05B}"/>
                </a:ext>
              </a:extLst>
            </p:cNvPr>
            <p:cNvPicPr/>
            <p:nvPr/>
          </p:nvPicPr>
          <p:blipFill>
            <a:blip r:embed="rId3"/>
            <a:stretch/>
          </p:blipFill>
          <p:spPr>
            <a:xfrm>
              <a:off x="324000" y="549360"/>
              <a:ext cx="1056960" cy="118872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98" name="Line 2">
            <a:extLst>
              <a:ext uri="{FF2B5EF4-FFF2-40B4-BE49-F238E27FC236}">
                <a16:creationId xmlns="" xmlns:a16="http://schemas.microsoft.com/office/drawing/2014/main" id="{8FD8017D-DFA6-ED6E-19AF-028ABDE97389}"/>
              </a:ext>
            </a:extLst>
          </p:cNvPr>
          <p:cNvSpPr/>
          <p:nvPr/>
        </p:nvSpPr>
        <p:spPr>
          <a:xfrm>
            <a:off x="0" y="-98712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08124BBF-7A06-50DE-32E9-90AAED1AEC92}"/>
              </a:ext>
            </a:extLst>
          </p:cNvPr>
          <p:cNvSpPr txBox="1"/>
          <p:nvPr/>
        </p:nvSpPr>
        <p:spPr>
          <a:xfrm>
            <a:off x="758629" y="1766728"/>
            <a:ext cx="7626383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3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неполучения паспорта готовности к отопительному периоду 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2024-2025 гг. 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Юрьевецким муниципальным районом явились: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F0B48269-FC3A-78E8-925C-E44B9EA3F0A7}"/>
              </a:ext>
            </a:extLst>
          </p:cNvPr>
          <p:cNvSpPr/>
          <p:nvPr/>
        </p:nvSpPr>
        <p:spPr>
          <a:xfrm>
            <a:off x="459118" y="2520360"/>
            <a:ext cx="822540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Комиссией муниципального образования признана неготовность к отопительному периоду теплоснабжающих организаций ООО «РК-2», МУП «Коммунальщик», МУП «МУК»;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Эксплуатации теплоэнергетического оборудования котельных №№10,17,6,19,22 сверх ресурса без проведения соответствующих организационно-технических мероприятий по продлению срока его эксплуатации (ООО «РК-2»);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выполнение компенсирующих мероприятий в отношении здания и дымовой трубы в котельной (МУП «МУК», ООО «РК-2») в соответствии с заключением экспертизы промышленной безопасности (неработоспособное состояние);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проведение испытания тепловых сетей ООО «РК-2» на максимальную температуру теплоносителя и на определение тепловых потерь от котельных №№ 10, 6, 17, 19, 22;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проведение наладки тепловых сетей МУП «Коммунальщик»;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выполнение предписания, влияющего на надежность работы в отопительный период, выданного МУП «МУК» уполномоченным на осуществление государственного контроля (надзора) органом.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x-none" sz="14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Перечисленные замечания не позволяют получить паспорт готовности и при существующих требованиях по оценке</a:t>
            </a:r>
            <a:r>
              <a:rPr lang="ru-RU" sz="14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 </a:t>
            </a:r>
            <a:r>
              <a:rPr lang="x-none" sz="14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обеспечения готовности к отопительному периоду, определенных новыми правилами.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505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ctangle 2"/>
          <p:cNvSpPr/>
          <p:nvPr/>
        </p:nvSpPr>
        <p:spPr>
          <a:xfrm>
            <a:off x="394636" y="1738080"/>
            <a:ext cx="8583900" cy="1307519"/>
          </a:xfrm>
          <a:prstGeom prst="rect">
            <a:avLst/>
          </a:prstGeom>
          <a:noFill/>
          <a:ln w="952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b="1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готовности к ОЗП 2024-2025 гг. субъектов электроэнергетики и теплоснабжающих и теплосетевых организаций, осуществляющих свою деятельность на территории муниципальных образований </a:t>
            </a:r>
          </a:p>
          <a:p>
            <a:pPr algn="ctr">
              <a:lnSpc>
                <a:spcPct val="100000"/>
              </a:lnSpc>
            </a:pPr>
            <a:r>
              <a:rPr lang="ru-RU" b="1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Ивановской области</a:t>
            </a:r>
          </a:p>
          <a:p>
            <a:pPr algn="ctr">
              <a:lnSpc>
                <a:spcPct val="100000"/>
              </a:lnSpc>
            </a:pPr>
            <a:endParaRPr lang="ru-RU" sz="1600" b="1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1" name="Group 36"/>
          <p:cNvGrpSpPr/>
          <p:nvPr/>
        </p:nvGrpSpPr>
        <p:grpSpPr>
          <a:xfrm>
            <a:off x="0" y="127080"/>
            <a:ext cx="9143640" cy="1611000"/>
            <a:chOff x="0" y="127080"/>
            <a:chExt cx="9143640" cy="1611000"/>
          </a:xfrm>
        </p:grpSpPr>
        <p:sp>
          <p:nvSpPr>
            <p:cNvPr id="92" name="Rectangle 37"/>
            <p:cNvSpPr/>
            <p:nvPr/>
          </p:nvSpPr>
          <p:spPr>
            <a:xfrm>
              <a:off x="0" y="1074600"/>
              <a:ext cx="9143640" cy="9324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93" name="Rectangle 38"/>
            <p:cNvSpPr/>
            <p:nvPr/>
          </p:nvSpPr>
          <p:spPr>
            <a:xfrm>
              <a:off x="0" y="1252440"/>
              <a:ext cx="9143640" cy="26316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94" name="Rectangle 39"/>
            <p:cNvSpPr/>
            <p:nvPr/>
          </p:nvSpPr>
          <p:spPr>
            <a:xfrm>
              <a:off x="0" y="1162080"/>
              <a:ext cx="9143640" cy="128160"/>
            </a:xfrm>
            <a:prstGeom prst="rect">
              <a:avLst/>
            </a:prstGeom>
            <a:solidFill>
              <a:srgbClr val="993300"/>
            </a:soli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95" name="Text Box 40"/>
            <p:cNvSpPr/>
            <p:nvPr/>
          </p:nvSpPr>
          <p:spPr>
            <a:xfrm>
              <a:off x="519120" y="127080"/>
              <a:ext cx="8319600" cy="85716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800" b="1" strike="noStrike" spc="-1">
                  <a:solidFill>
                    <a:srgbClr val="4040B2"/>
                  </a:solidFill>
                  <a:latin typeface="Calibri"/>
                </a:rPr>
                <a:t>Центральное управление Федеральной службы по экологическому, </a:t>
              </a:r>
              <a:endParaRPr lang="ru-RU" sz="1800" b="0" strike="noStrike" spc="-1">
                <a:solidFill>
                  <a:srgbClr val="000000"/>
                </a:solidFill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800" b="1" strike="noStrike" spc="-1">
                  <a:solidFill>
                    <a:srgbClr val="4040B2"/>
                  </a:solidFill>
                  <a:latin typeface="Calibri"/>
                </a:rPr>
                <a:t>технологическому и атомному надзору</a:t>
              </a:r>
              <a:endParaRPr lang="ru-RU" sz="1800" b="0" strike="noStrike" spc="-1">
                <a:solidFill>
                  <a:srgbClr val="000000"/>
                </a:solidFill>
                <a:latin typeface="Open Sans"/>
              </a:endParaRPr>
            </a:p>
          </p:txBody>
        </p:sp>
        <p:pic>
          <p:nvPicPr>
            <p:cNvPr id="96" name="Picture 41" descr="fsetan_emblema2007"/>
            <p:cNvPicPr/>
            <p:nvPr/>
          </p:nvPicPr>
          <p:blipFill>
            <a:blip r:embed="rId3"/>
            <a:stretch/>
          </p:blipFill>
          <p:spPr>
            <a:xfrm>
              <a:off x="324000" y="549360"/>
              <a:ext cx="1056960" cy="118872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98" name="Line 2"/>
          <p:cNvSpPr/>
          <p:nvPr/>
        </p:nvSpPr>
        <p:spPr>
          <a:xfrm>
            <a:off x="0" y="-98712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27757" y="4495591"/>
            <a:ext cx="8288125" cy="1200329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На основании Поручения Правительства Российской Федерации от 1 августа 2024 г. № АН-П51-24993 Управлением в период с августа по сентябрь 2024 г. проведены внеплановые выездные проверки объектов электроэнергетики </a:t>
            </a:r>
            <a:br>
              <a:rPr lang="ru-RU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теплоснабжения по подготовки к работе в осенне-зимний период 2024-2025 гг.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27757" y="3147240"/>
            <a:ext cx="8316685" cy="923330"/>
          </a:xfrm>
          <a:prstGeom prst="rect">
            <a:avLst/>
          </a:prstGeom>
          <a:solidFill>
            <a:schemeClr val="accent5"/>
          </a:solidFill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Должностные лица Управления принимали участие в работе комиссий, образованных органами местного самоуправления по оценке готовности теплоснабжающих и теплосетевых организаций к отопительному периоду.</a:t>
            </a:r>
          </a:p>
        </p:txBody>
      </p:sp>
    </p:spTree>
    <p:extLst>
      <p:ext uri="{BB962C8B-B14F-4D97-AF65-F5344CB8AC3E}">
        <p14:creationId xmlns:p14="http://schemas.microsoft.com/office/powerpoint/2010/main" val="4286870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Rectangle 2"/>
          <p:cNvSpPr/>
          <p:nvPr/>
        </p:nvSpPr>
        <p:spPr>
          <a:xfrm>
            <a:off x="0" y="1600200"/>
            <a:ext cx="9143640" cy="301608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/>
            <a:endParaRPr lang="ru-RU" spc="-1">
              <a:solidFill>
                <a:srgbClr val="000000"/>
              </a:solidFill>
              <a:latin typeface="Open Sans"/>
            </a:endParaRPr>
          </a:p>
          <a:p>
            <a:pPr algn="ctr"/>
            <a:endParaRPr lang="ru-RU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30" name="Line 2"/>
          <p:cNvSpPr/>
          <p:nvPr/>
        </p:nvSpPr>
        <p:spPr>
          <a:xfrm>
            <a:off x="0" y="-98712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pc="-1">
              <a:solidFill>
                <a:srgbClr val="000000"/>
              </a:solidFill>
              <a:latin typeface="Calibri"/>
            </a:endParaRPr>
          </a:p>
        </p:txBody>
      </p:sp>
      <p:grpSp>
        <p:nvGrpSpPr>
          <p:cNvPr id="131" name="Group 36"/>
          <p:cNvGrpSpPr/>
          <p:nvPr/>
        </p:nvGrpSpPr>
        <p:grpSpPr>
          <a:xfrm>
            <a:off x="0" y="127080"/>
            <a:ext cx="9143640" cy="1611000"/>
            <a:chOff x="0" y="127080"/>
            <a:chExt cx="9143640" cy="1611000"/>
          </a:xfrm>
        </p:grpSpPr>
        <p:sp>
          <p:nvSpPr>
            <p:cNvPr id="132" name="Rectangle 37"/>
            <p:cNvSpPr/>
            <p:nvPr/>
          </p:nvSpPr>
          <p:spPr>
            <a:xfrm>
              <a:off x="0" y="1074600"/>
              <a:ext cx="9143640" cy="9324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ru-RU" sz="1400" b="1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133" name="Rectangle 38"/>
            <p:cNvSpPr/>
            <p:nvPr/>
          </p:nvSpPr>
          <p:spPr>
            <a:xfrm>
              <a:off x="0" y="1252440"/>
              <a:ext cx="9143640" cy="26316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ru-RU" sz="1400" b="1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134" name="Rectangle 39"/>
            <p:cNvSpPr/>
            <p:nvPr/>
          </p:nvSpPr>
          <p:spPr>
            <a:xfrm>
              <a:off x="0" y="1162080"/>
              <a:ext cx="9143640" cy="128160"/>
            </a:xfrm>
            <a:prstGeom prst="rect">
              <a:avLst/>
            </a:prstGeom>
            <a:solidFill>
              <a:srgbClr val="993300"/>
            </a:soli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ru-RU" sz="1400" b="1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135" name="Text Box 40"/>
            <p:cNvSpPr/>
            <p:nvPr/>
          </p:nvSpPr>
          <p:spPr>
            <a:xfrm>
              <a:off x="519120" y="127080"/>
              <a:ext cx="8319600" cy="85716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ru-RU" spc="-1">
                <a:solidFill>
                  <a:srgbClr val="000000"/>
                </a:solidFill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b="1" spc="-1">
                  <a:solidFill>
                    <a:srgbClr val="4040B2"/>
                  </a:solidFill>
                  <a:latin typeface="Calibri"/>
                </a:rPr>
                <a:t>Центральное управление Федеральной службы по экологическому, </a:t>
              </a:r>
              <a:endParaRPr lang="ru-RU" spc="-1">
                <a:solidFill>
                  <a:srgbClr val="000000"/>
                </a:solidFill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b="1" spc="-1">
                  <a:solidFill>
                    <a:srgbClr val="4040B2"/>
                  </a:solidFill>
                  <a:latin typeface="Calibri"/>
                </a:rPr>
                <a:t>технологическому и атомному надзору</a:t>
              </a:r>
              <a:endParaRPr lang="ru-RU" spc="-1">
                <a:solidFill>
                  <a:srgbClr val="000000"/>
                </a:solidFill>
                <a:latin typeface="Open Sans"/>
              </a:endParaRPr>
            </a:p>
          </p:txBody>
        </p:sp>
        <p:pic>
          <p:nvPicPr>
            <p:cNvPr id="136" name="Picture 41" descr="fsetan_emblema2007"/>
            <p:cNvPicPr/>
            <p:nvPr/>
          </p:nvPicPr>
          <p:blipFill>
            <a:blip r:embed="rId3"/>
            <a:stretch/>
          </p:blipFill>
          <p:spPr>
            <a:xfrm>
              <a:off x="324000" y="549360"/>
              <a:ext cx="1056960" cy="118872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2" name="TextBox 1"/>
          <p:cNvSpPr txBox="1"/>
          <p:nvPr/>
        </p:nvSpPr>
        <p:spPr>
          <a:xfrm>
            <a:off x="596765" y="1529779"/>
            <a:ext cx="88479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должностных лиц Управления в работе комиссий муниципальных образований Ивановской области</a:t>
            </a:r>
          </a:p>
          <a:p>
            <a:pPr algn="ctr"/>
            <a:endParaRPr lang="ru-RU" sz="1600" dirty="0">
              <a:solidFill>
                <a:srgbClr val="00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94915" y="1909233"/>
          <a:ext cx="7154582" cy="47333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1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21514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6332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7749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Муниципальное образование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Наименовании организации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Выявлено нарушений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899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Лежневский муниципальный район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ОАО «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Комсервис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92158"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Пучежское городское поселение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МУП администрации Пучежского городского поселения Ивановской области «Пучежская сетевая компания»  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МТС  Акционерное общество «Пучежская машинно-технологическая станция»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Южское городское поселение</a:t>
                      </a: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 с ограниченной ответственностью   «Тепло Людям. Южа»</a:t>
                      </a: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Палехское городское поселение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 с ограниченной ответственностью «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ТеплоЛюдям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Палех»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Пучежский муниципальный район</a:t>
                      </a: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ООО «Берег»</a:t>
                      </a: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382551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Юрьевецкий муниципальный район</a:t>
                      </a: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МУП МУК</a:t>
                      </a: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303647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Южский муниципальный район</a:t>
                      </a: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ООО «Ивановская биоэнергетическая компания»</a:t>
                      </a: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947225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Городской округ Кохма</a:t>
                      </a: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МУПП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Кохмабытсервис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26039243"/>
                  </a:ext>
                </a:extLst>
              </a:tr>
              <a:tr h="3604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городской округ Тейково </a:t>
                      </a: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Общество с ограниченной ответственностью    "Коммунальные Энергетические Системы-Тейково" </a:t>
                      </a: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2339851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575082" y="3359217"/>
            <a:ext cx="13512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выявлено – </a:t>
            </a: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161</a:t>
            </a: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</a:t>
            </a:r>
          </a:p>
        </p:txBody>
      </p:sp>
    </p:spTree>
    <p:extLst>
      <p:ext uri="{BB962C8B-B14F-4D97-AF65-F5344CB8AC3E}">
        <p14:creationId xmlns:p14="http://schemas.microsoft.com/office/powerpoint/2010/main" val="3264936213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2721</TotalTime>
  <Words>1744</Words>
  <Application>Microsoft Office PowerPoint</Application>
  <PresentationFormat>Экран (4:3)</PresentationFormat>
  <Paragraphs>235</Paragraphs>
  <Slides>14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24" baseType="lpstr">
      <vt:lpstr>Arial</vt:lpstr>
      <vt:lpstr>Calibri</vt:lpstr>
      <vt:lpstr>DejaVu Sans</vt:lpstr>
      <vt:lpstr>Open Sans</vt:lpstr>
      <vt:lpstr>Symbol</vt:lpstr>
      <vt:lpstr>Tempora LGC Uni</vt:lpstr>
      <vt:lpstr>Times New Roman</vt:lpstr>
      <vt:lpstr>Wingdings</vt:lpstr>
      <vt:lpstr>Оформление по умолчанию</vt:lpstr>
      <vt:lpstr>3_Оформление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Колесников Иван Николаевич</dc:creator>
  <dc:description/>
  <cp:lastModifiedBy>Alexander</cp:lastModifiedBy>
  <cp:revision>200</cp:revision>
  <cp:lastPrinted>2025-05-13T08:33:03Z</cp:lastPrinted>
  <dcterms:created xsi:type="dcterms:W3CDTF">2022-05-05T05:04:21Z</dcterms:created>
  <dcterms:modified xsi:type="dcterms:W3CDTF">2025-05-25T20:03:53Z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6</vt:i4>
  </property>
  <property fmtid="{D5CDD505-2E9C-101B-9397-08002B2CF9AE}" pid="3" name="PresentationFormat">
    <vt:lpwstr>Экран (4:3)</vt:lpwstr>
  </property>
  <property fmtid="{D5CDD505-2E9C-101B-9397-08002B2CF9AE}" pid="4" name="Slides">
    <vt:i4>10</vt:i4>
  </property>
</Properties>
</file>